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309" r:id="rId2"/>
    <p:sldId id="301" r:id="rId3"/>
    <p:sldId id="307" r:id="rId4"/>
    <p:sldId id="305" r:id="rId5"/>
    <p:sldId id="308" r:id="rId6"/>
    <p:sldId id="306" r:id="rId7"/>
    <p:sldId id="303" r:id="rId8"/>
    <p:sldId id="304" r:id="rId9"/>
  </p:sldIdLst>
  <p:sldSz cx="21669375" cy="1225232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E6E33-6990-49B8-BE68-B05DD90FD490}" v="64" dt="2024-05-16T17:15:37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4660"/>
  </p:normalViewPr>
  <p:slideViewPr>
    <p:cSldViewPr snapToGrid="0">
      <p:cViewPr varScale="1">
        <p:scale>
          <a:sx n="84" d="100"/>
          <a:sy n="84" d="100"/>
        </p:scale>
        <p:origin x="94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8672" y="2005185"/>
            <a:ext cx="16252031" cy="4265624"/>
          </a:xfrm>
        </p:spPr>
        <p:txBody>
          <a:bodyPr anchor="b"/>
          <a:lstStyle>
            <a:lvl1pPr algn="ctr">
              <a:defRPr sz="106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8672" y="6435308"/>
            <a:ext cx="16252031" cy="2958141"/>
          </a:xfrm>
        </p:spPr>
        <p:txBody>
          <a:bodyPr/>
          <a:lstStyle>
            <a:lvl1pPr marL="0" indent="0" algn="ctr">
              <a:buNone/>
              <a:defRPr sz="4266"/>
            </a:lvl1pPr>
            <a:lvl2pPr marL="812582" indent="0" algn="ctr">
              <a:buNone/>
              <a:defRPr sz="3555"/>
            </a:lvl2pPr>
            <a:lvl3pPr marL="1625163" indent="0" algn="ctr">
              <a:buNone/>
              <a:defRPr sz="3199"/>
            </a:lvl3pPr>
            <a:lvl4pPr marL="2437745" indent="0" algn="ctr">
              <a:buNone/>
              <a:defRPr sz="2844"/>
            </a:lvl4pPr>
            <a:lvl5pPr marL="3250326" indent="0" algn="ctr">
              <a:buNone/>
              <a:defRPr sz="2844"/>
            </a:lvl5pPr>
            <a:lvl6pPr marL="4062908" indent="0" algn="ctr">
              <a:buNone/>
              <a:defRPr sz="2844"/>
            </a:lvl6pPr>
            <a:lvl7pPr marL="4875489" indent="0" algn="ctr">
              <a:buNone/>
              <a:defRPr sz="2844"/>
            </a:lvl7pPr>
            <a:lvl8pPr marL="5688071" indent="0" algn="ctr">
              <a:buNone/>
              <a:defRPr sz="2844"/>
            </a:lvl8pPr>
            <a:lvl9pPr marL="6500652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5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07146" y="652323"/>
            <a:ext cx="4672459" cy="103832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9769" y="652323"/>
            <a:ext cx="13746510" cy="103832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81686-866A-1EE7-7AAC-5C6DFBE20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1069"/>
            <a:ext cx="14956410" cy="1548576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265469" y="2314327"/>
            <a:ext cx="19049570" cy="8576628"/>
          </a:xfrm>
        </p:spPr>
        <p:txBody>
          <a:bodyPr>
            <a:normAutofit/>
          </a:bodyPr>
          <a:lstStyle>
            <a:lvl1pPr>
              <a:defRPr sz="4681" b="0" baseline="0"/>
            </a:lvl1pPr>
            <a:lvl2pPr marL="1738498" indent="-668652">
              <a:buSzPct val="60000"/>
              <a:buFontTx/>
              <a:buBlip>
                <a:blip r:embed="rId3"/>
              </a:buBlip>
              <a:defRPr sz="4212" baseline="0"/>
            </a:lvl2pPr>
            <a:lvl3pPr>
              <a:defRPr sz="3744"/>
            </a:lvl3pPr>
            <a:lvl4pPr>
              <a:defRPr sz="3744"/>
            </a:lvl4pPr>
            <a:lvl5pPr>
              <a:defRPr sz="3744"/>
            </a:lvl5pPr>
          </a:lstStyle>
          <a:p>
            <a:pPr lvl="0"/>
            <a:r>
              <a:rPr lang="en-US"/>
              <a:t>First Level of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35434" y="11600005"/>
            <a:ext cx="541734" cy="652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845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36B7F4C-B97C-4B48-8E45-DB4585C1C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578" y="131167"/>
            <a:ext cx="14265672" cy="11841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17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4159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83" y="3054574"/>
            <a:ext cx="18689836" cy="5096626"/>
          </a:xfrm>
        </p:spPr>
        <p:txBody>
          <a:bodyPr anchor="b"/>
          <a:lstStyle>
            <a:lvl1pPr>
              <a:defRPr sz="106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483" y="8199417"/>
            <a:ext cx="18689836" cy="2680195"/>
          </a:xfrm>
        </p:spPr>
        <p:txBody>
          <a:bodyPr/>
          <a:lstStyle>
            <a:lvl1pPr marL="0" indent="0">
              <a:buNone/>
              <a:defRPr sz="4266">
                <a:solidFill>
                  <a:schemeClr val="tx1">
                    <a:tint val="82000"/>
                  </a:schemeClr>
                </a:solidFill>
              </a:defRPr>
            </a:lvl1pPr>
            <a:lvl2pPr marL="812582" indent="0">
              <a:buNone/>
              <a:defRPr sz="3555">
                <a:solidFill>
                  <a:schemeClr val="tx1">
                    <a:tint val="82000"/>
                  </a:schemeClr>
                </a:solidFill>
              </a:defRPr>
            </a:lvl2pPr>
            <a:lvl3pPr marL="1625163" indent="0">
              <a:buNone/>
              <a:defRPr sz="3199">
                <a:solidFill>
                  <a:schemeClr val="tx1">
                    <a:tint val="82000"/>
                  </a:schemeClr>
                </a:solidFill>
              </a:defRPr>
            </a:lvl3pPr>
            <a:lvl4pPr marL="2437745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4pPr>
            <a:lvl5pPr marL="3250326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5pPr>
            <a:lvl6pPr marL="4062908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6pPr>
            <a:lvl7pPr marL="4875489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7pPr>
            <a:lvl8pPr marL="568807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8pPr>
            <a:lvl9pPr marL="6500652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9770" y="3261614"/>
            <a:ext cx="9209484" cy="7773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0121" y="3261614"/>
            <a:ext cx="9209484" cy="7773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2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592" y="652324"/>
            <a:ext cx="18689836" cy="23682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593" y="3003522"/>
            <a:ext cx="9167160" cy="1471980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582" indent="0">
              <a:buNone/>
              <a:defRPr sz="3555" b="1"/>
            </a:lvl2pPr>
            <a:lvl3pPr marL="1625163" indent="0">
              <a:buNone/>
              <a:defRPr sz="3199" b="1"/>
            </a:lvl3pPr>
            <a:lvl4pPr marL="2437745" indent="0">
              <a:buNone/>
              <a:defRPr sz="2844" b="1"/>
            </a:lvl4pPr>
            <a:lvl5pPr marL="3250326" indent="0">
              <a:buNone/>
              <a:defRPr sz="2844" b="1"/>
            </a:lvl5pPr>
            <a:lvl6pPr marL="4062908" indent="0">
              <a:buNone/>
              <a:defRPr sz="2844" b="1"/>
            </a:lvl6pPr>
            <a:lvl7pPr marL="4875489" indent="0">
              <a:buNone/>
              <a:defRPr sz="2844" b="1"/>
            </a:lvl7pPr>
            <a:lvl8pPr marL="5688071" indent="0">
              <a:buNone/>
              <a:defRPr sz="2844" b="1"/>
            </a:lvl8pPr>
            <a:lvl9pPr marL="6500652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593" y="4475502"/>
            <a:ext cx="9167160" cy="6582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0121" y="3003522"/>
            <a:ext cx="9212307" cy="1471980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582" indent="0">
              <a:buNone/>
              <a:defRPr sz="3555" b="1"/>
            </a:lvl2pPr>
            <a:lvl3pPr marL="1625163" indent="0">
              <a:buNone/>
              <a:defRPr sz="3199" b="1"/>
            </a:lvl3pPr>
            <a:lvl4pPr marL="2437745" indent="0">
              <a:buNone/>
              <a:defRPr sz="2844" b="1"/>
            </a:lvl4pPr>
            <a:lvl5pPr marL="3250326" indent="0">
              <a:buNone/>
              <a:defRPr sz="2844" b="1"/>
            </a:lvl5pPr>
            <a:lvl6pPr marL="4062908" indent="0">
              <a:buNone/>
              <a:defRPr sz="2844" b="1"/>
            </a:lvl6pPr>
            <a:lvl7pPr marL="4875489" indent="0">
              <a:buNone/>
              <a:defRPr sz="2844" b="1"/>
            </a:lvl7pPr>
            <a:lvl8pPr marL="5688071" indent="0">
              <a:buNone/>
              <a:defRPr sz="2844" b="1"/>
            </a:lvl8pPr>
            <a:lvl9pPr marL="6500652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0121" y="4475502"/>
            <a:ext cx="9212307" cy="6582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1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593" y="816822"/>
            <a:ext cx="6988937" cy="2858876"/>
          </a:xfrm>
        </p:spPr>
        <p:txBody>
          <a:bodyPr anchor="b"/>
          <a:lstStyle>
            <a:lvl1pPr>
              <a:defRPr sz="56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2307" y="1764109"/>
            <a:ext cx="10970121" cy="8707092"/>
          </a:xfrm>
        </p:spPr>
        <p:txBody>
          <a:bodyPr/>
          <a:lstStyle>
            <a:lvl1pPr>
              <a:defRPr sz="5687"/>
            </a:lvl1pPr>
            <a:lvl2pPr>
              <a:defRPr sz="4976"/>
            </a:lvl2pPr>
            <a:lvl3pPr>
              <a:defRPr sz="4266"/>
            </a:lvl3pPr>
            <a:lvl4pPr>
              <a:defRPr sz="3555"/>
            </a:lvl4pPr>
            <a:lvl5pPr>
              <a:defRPr sz="3555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593" y="3675698"/>
            <a:ext cx="6988937" cy="6809684"/>
          </a:xfrm>
        </p:spPr>
        <p:txBody>
          <a:bodyPr/>
          <a:lstStyle>
            <a:lvl1pPr marL="0" indent="0">
              <a:buNone/>
              <a:defRPr sz="2844"/>
            </a:lvl1pPr>
            <a:lvl2pPr marL="812582" indent="0">
              <a:buNone/>
              <a:defRPr sz="2488"/>
            </a:lvl2pPr>
            <a:lvl3pPr marL="1625163" indent="0">
              <a:buNone/>
              <a:defRPr sz="2133"/>
            </a:lvl3pPr>
            <a:lvl4pPr marL="2437745" indent="0">
              <a:buNone/>
              <a:defRPr sz="1777"/>
            </a:lvl4pPr>
            <a:lvl5pPr marL="3250326" indent="0">
              <a:buNone/>
              <a:defRPr sz="1777"/>
            </a:lvl5pPr>
            <a:lvl6pPr marL="4062908" indent="0">
              <a:buNone/>
              <a:defRPr sz="1777"/>
            </a:lvl6pPr>
            <a:lvl7pPr marL="4875489" indent="0">
              <a:buNone/>
              <a:defRPr sz="1777"/>
            </a:lvl7pPr>
            <a:lvl8pPr marL="5688071" indent="0">
              <a:buNone/>
              <a:defRPr sz="1777"/>
            </a:lvl8pPr>
            <a:lvl9pPr marL="6500652" indent="0">
              <a:buNone/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593" y="816822"/>
            <a:ext cx="6988937" cy="2858876"/>
          </a:xfrm>
        </p:spPr>
        <p:txBody>
          <a:bodyPr anchor="b"/>
          <a:lstStyle>
            <a:lvl1pPr>
              <a:defRPr sz="56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2307" y="1764109"/>
            <a:ext cx="10970121" cy="8707092"/>
          </a:xfrm>
        </p:spPr>
        <p:txBody>
          <a:bodyPr anchor="t"/>
          <a:lstStyle>
            <a:lvl1pPr marL="0" indent="0">
              <a:buNone/>
              <a:defRPr sz="5687"/>
            </a:lvl1pPr>
            <a:lvl2pPr marL="812582" indent="0">
              <a:buNone/>
              <a:defRPr sz="4976"/>
            </a:lvl2pPr>
            <a:lvl3pPr marL="1625163" indent="0">
              <a:buNone/>
              <a:defRPr sz="4266"/>
            </a:lvl3pPr>
            <a:lvl4pPr marL="2437745" indent="0">
              <a:buNone/>
              <a:defRPr sz="3555"/>
            </a:lvl4pPr>
            <a:lvl5pPr marL="3250326" indent="0">
              <a:buNone/>
              <a:defRPr sz="3555"/>
            </a:lvl5pPr>
            <a:lvl6pPr marL="4062908" indent="0">
              <a:buNone/>
              <a:defRPr sz="3555"/>
            </a:lvl6pPr>
            <a:lvl7pPr marL="4875489" indent="0">
              <a:buNone/>
              <a:defRPr sz="3555"/>
            </a:lvl7pPr>
            <a:lvl8pPr marL="5688071" indent="0">
              <a:buNone/>
              <a:defRPr sz="3555"/>
            </a:lvl8pPr>
            <a:lvl9pPr marL="6500652" indent="0">
              <a:buNone/>
              <a:defRPr sz="355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593" y="3675698"/>
            <a:ext cx="6988937" cy="6809684"/>
          </a:xfrm>
        </p:spPr>
        <p:txBody>
          <a:bodyPr/>
          <a:lstStyle>
            <a:lvl1pPr marL="0" indent="0">
              <a:buNone/>
              <a:defRPr sz="2844"/>
            </a:lvl1pPr>
            <a:lvl2pPr marL="812582" indent="0">
              <a:buNone/>
              <a:defRPr sz="2488"/>
            </a:lvl2pPr>
            <a:lvl3pPr marL="1625163" indent="0">
              <a:buNone/>
              <a:defRPr sz="2133"/>
            </a:lvl3pPr>
            <a:lvl4pPr marL="2437745" indent="0">
              <a:buNone/>
              <a:defRPr sz="1777"/>
            </a:lvl4pPr>
            <a:lvl5pPr marL="3250326" indent="0">
              <a:buNone/>
              <a:defRPr sz="1777"/>
            </a:lvl5pPr>
            <a:lvl6pPr marL="4062908" indent="0">
              <a:buNone/>
              <a:defRPr sz="1777"/>
            </a:lvl6pPr>
            <a:lvl7pPr marL="4875489" indent="0">
              <a:buNone/>
              <a:defRPr sz="1777"/>
            </a:lvl7pPr>
            <a:lvl8pPr marL="5688071" indent="0">
              <a:buNone/>
              <a:defRPr sz="1777"/>
            </a:lvl8pPr>
            <a:lvl9pPr marL="6500652" indent="0">
              <a:buNone/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7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9770" y="652324"/>
            <a:ext cx="18689836" cy="2368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9770" y="3261614"/>
            <a:ext cx="18689836" cy="777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9770" y="11356091"/>
            <a:ext cx="4875609" cy="652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D69D-9949-435C-AED8-3BC0502D26F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7981" y="11356091"/>
            <a:ext cx="7313414" cy="652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3996" y="11356091"/>
            <a:ext cx="4875609" cy="652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74ED2D-2E2D-4A9C-83FB-B963A5B7A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1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1625163" rtl="0" eaLnBrk="1" latinLnBrk="0" hangingPunct="1">
        <a:lnSpc>
          <a:spcPct val="90000"/>
        </a:lnSpc>
        <a:spcBef>
          <a:spcPct val="0"/>
        </a:spcBef>
        <a:buNone/>
        <a:defRPr sz="78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291" indent="-406291" algn="l" defTabSz="1625163" rtl="0" eaLnBrk="1" latinLnBrk="0" hangingPunct="1">
        <a:lnSpc>
          <a:spcPct val="90000"/>
        </a:lnSpc>
        <a:spcBef>
          <a:spcPts val="1777"/>
        </a:spcBef>
        <a:buFont typeface="Arial" panose="020B0604020202020204" pitchFamily="34" charset="0"/>
        <a:buChar char="•"/>
        <a:defRPr sz="4976" kern="1200">
          <a:solidFill>
            <a:schemeClr val="tx1"/>
          </a:solidFill>
          <a:latin typeface="+mn-lt"/>
          <a:ea typeface="+mn-ea"/>
          <a:cs typeface="+mn-cs"/>
        </a:defRPr>
      </a:lvl1pPr>
      <a:lvl2pPr marL="1218872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2pPr>
      <a:lvl3pPr marL="2031454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3pPr>
      <a:lvl4pPr marL="2844035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17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5pPr>
      <a:lvl6pPr marL="4469199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780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362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906943" indent="-406291" algn="l" defTabSz="1625163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812582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625163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437745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4pPr>
      <a:lvl5pPr marL="3250326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5pPr>
      <a:lvl6pPr marL="4062908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4875489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5688071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500652" algn="l" defTabSz="1625163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microsoft.com/office/2007/relationships/media" Target="../media/media2.mov"/><Relationship Id="rId7" Type="http://schemas.openxmlformats.org/officeDocument/2006/relationships/image" Target="../media/image4.svg"/><Relationship Id="rId12" Type="http://schemas.openxmlformats.org/officeDocument/2006/relationships/image" Target="../media/image11.jpeg"/><Relationship Id="rId2" Type="http://schemas.openxmlformats.org/officeDocument/2006/relationships/video" Target="../media/media1.mov"/><Relationship Id="rId16" Type="http://schemas.openxmlformats.org/officeDocument/2006/relationships/image" Target="../media/image15.png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video" Target="../media/media2.mov"/><Relationship Id="rId9" Type="http://schemas.openxmlformats.org/officeDocument/2006/relationships/image" Target="../media/image2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sv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ED792-19D7-A243-95FD-C32FF3DD98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5469" y="1981200"/>
            <a:ext cx="19049570" cy="89097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</a:pPr>
            <a:r>
              <a:rPr lang="en-US" sz="3200" dirty="0"/>
              <a:t>Find the template that best suits how many images you have.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</a:pPr>
            <a:r>
              <a:rPr lang="en-US" sz="3200" dirty="0"/>
              <a:t>There are 5 PVC/VT templates:</a:t>
            </a:r>
          </a:p>
          <a:p>
            <a:pPr marL="1546225" lvl="1" indent="-477838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+mj-lt"/>
              <a:buAutoNum type="arabicPeriod"/>
            </a:pPr>
            <a:r>
              <a:rPr lang="en-US" sz="3200" dirty="0"/>
              <a:t>PVC, </a:t>
            </a:r>
            <a:r>
              <a:rPr lang="en-US" sz="3200" dirty="0" err="1"/>
              <a:t>Fluoro</a:t>
            </a:r>
            <a:r>
              <a:rPr lang="en-US" sz="3200" dirty="0"/>
              <a:t>, Map</a:t>
            </a:r>
          </a:p>
          <a:p>
            <a:pPr marL="1546225" lvl="1" indent="-477838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+mj-lt"/>
              <a:buAutoNum type="arabicPeriod"/>
            </a:pPr>
            <a:r>
              <a:rPr lang="en-US" sz="3200" dirty="0"/>
              <a:t>PVC, </a:t>
            </a:r>
            <a:r>
              <a:rPr lang="en-US" sz="3200" dirty="0" err="1"/>
              <a:t>Fluoro</a:t>
            </a:r>
            <a:r>
              <a:rPr lang="en-US" sz="3200" dirty="0"/>
              <a:t>, Map, Additional Image</a:t>
            </a:r>
          </a:p>
          <a:p>
            <a:pPr marL="1546225" lvl="1" indent="-477838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+mj-lt"/>
              <a:buAutoNum type="arabicPeriod"/>
            </a:pPr>
            <a:r>
              <a:rPr lang="en-US" sz="3200" dirty="0"/>
              <a:t>PVC, 2 </a:t>
            </a:r>
            <a:r>
              <a:rPr lang="en-US" sz="3200" dirty="0" err="1"/>
              <a:t>Fluoro</a:t>
            </a:r>
            <a:r>
              <a:rPr lang="en-US" sz="3200" dirty="0"/>
              <a:t> images, 2 additional images</a:t>
            </a:r>
          </a:p>
          <a:p>
            <a:pPr marL="1546225" lvl="1" indent="-477838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+mj-lt"/>
              <a:buAutoNum type="arabicPeriod"/>
            </a:pPr>
            <a:r>
              <a:rPr lang="en-US" sz="3200" dirty="0"/>
              <a:t>2 PVC morphologies, 2 </a:t>
            </a:r>
            <a:r>
              <a:rPr lang="en-US" sz="3200" dirty="0" err="1"/>
              <a:t>fluoro</a:t>
            </a:r>
            <a:r>
              <a:rPr lang="en-US" sz="3200" dirty="0"/>
              <a:t> images, Map</a:t>
            </a:r>
          </a:p>
          <a:p>
            <a:pPr marL="1546225" lvl="1" indent="-477838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  <a:buFont typeface="+mj-lt"/>
              <a:buAutoNum type="arabicPeriod"/>
            </a:pPr>
            <a:r>
              <a:rPr lang="en-US" sz="3200" dirty="0"/>
              <a:t>VT morphology, Pre-op imaging, </a:t>
            </a:r>
            <a:r>
              <a:rPr lang="en-US" sz="3200" dirty="0" err="1"/>
              <a:t>Fluoro</a:t>
            </a:r>
            <a:r>
              <a:rPr lang="en-US" sz="3200" dirty="0"/>
              <a:t>, Map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</a:pPr>
            <a:r>
              <a:rPr lang="en-US" sz="3200" dirty="0"/>
              <a:t>1 template for AF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</a:pPr>
            <a:r>
              <a:rPr lang="en-US" sz="3200" dirty="0"/>
              <a:t>1 template for all other procedure types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</a:pPr>
            <a:r>
              <a:rPr lang="en-US" sz="3200" dirty="0"/>
              <a:t>Please delete all slides that are not used when submitting your case submission.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90000"/>
            </a:pPr>
            <a:r>
              <a:rPr lang="en-US" sz="3200" dirty="0"/>
              <a:t>Details matter!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FDED97-8B4E-5745-48EF-588B641A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" y="154027"/>
            <a:ext cx="13920470" cy="1164234"/>
          </a:xfrm>
        </p:spPr>
        <p:txBody>
          <a:bodyPr>
            <a:normAutofit/>
          </a:bodyPr>
          <a:lstStyle/>
          <a:p>
            <a:r>
              <a:rPr lang="en-US" sz="4800" dirty="0"/>
              <a:t>INSTRUCTIONS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61368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36981-E6EF-B7FC-2BF6-78EBC16515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139690">
              <a:defRPr/>
            </a:pPr>
            <a:fld id="{471A8A36-0A5B-4718-B18E-DD1BA7A572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139690"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AD1864-6A3C-3502-9056-0CB907A3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(PVC/VT Template – 1) </a:t>
            </a:r>
            <a:r>
              <a:rPr lang="en-US" sz="4000" dirty="0"/>
              <a:t>Physician, Hospital, Procedure Type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C968937-9BFF-9AA9-D9EF-027B4112C8C2}"/>
              </a:ext>
            </a:extLst>
          </p:cNvPr>
          <p:cNvSpPr/>
          <p:nvPr/>
        </p:nvSpPr>
        <p:spPr>
          <a:xfrm>
            <a:off x="279712" y="1847611"/>
            <a:ext cx="6898267" cy="9752394"/>
          </a:xfrm>
          <a:prstGeom prst="snip1Rect">
            <a:avLst>
              <a:gd name="adj" fmla="val 12702"/>
            </a:avLst>
          </a:prstGeom>
          <a:gradFill>
            <a:gsLst>
              <a:gs pos="0">
                <a:srgbClr val="D7482A"/>
              </a:gs>
              <a:gs pos="100000">
                <a:srgbClr val="EB7C2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74F381E-1CE6-5C1E-87C2-C35065021E93}"/>
              </a:ext>
            </a:extLst>
          </p:cNvPr>
          <p:cNvSpPr/>
          <p:nvPr/>
        </p:nvSpPr>
        <p:spPr>
          <a:xfrm>
            <a:off x="456216" y="2006857"/>
            <a:ext cx="6545259" cy="9339069"/>
          </a:xfrm>
          <a:prstGeom prst="snip1Rect">
            <a:avLst>
              <a:gd name="adj" fmla="val 9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2C53A895-FC66-FF91-E963-5585EF94D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54" y="2242152"/>
            <a:ext cx="520065" cy="52006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E869D66-44E6-E20C-5D40-3052A17ADBCD}"/>
              </a:ext>
            </a:extLst>
          </p:cNvPr>
          <p:cNvSpPr/>
          <p:nvPr/>
        </p:nvSpPr>
        <p:spPr>
          <a:xfrm>
            <a:off x="6298543" y="1847611"/>
            <a:ext cx="879437" cy="862902"/>
          </a:xfrm>
          <a:prstGeom prst="rtTriangle">
            <a:avLst/>
          </a:prstGeom>
          <a:gradFill>
            <a:gsLst>
              <a:gs pos="0">
                <a:srgbClr val="D7492A"/>
              </a:gs>
              <a:gs pos="100000">
                <a:srgbClr val="C44926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CDF19-39D9-5DDF-B846-CF3215DE8299}"/>
              </a:ext>
            </a:extLst>
          </p:cNvPr>
          <p:cNvGrpSpPr/>
          <p:nvPr/>
        </p:nvGrpSpPr>
        <p:grpSpPr>
          <a:xfrm>
            <a:off x="1202424" y="2104258"/>
            <a:ext cx="4740176" cy="639407"/>
            <a:chOff x="676529" y="1122009"/>
            <a:chExt cx="2667000" cy="359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8CE-57D0-052D-BBBB-26C8AF55461C}"/>
                </a:ext>
              </a:extLst>
            </p:cNvPr>
            <p:cNvSpPr txBox="1"/>
            <p:nvPr/>
          </p:nvSpPr>
          <p:spPr>
            <a:xfrm>
              <a:off x="676529" y="1122009"/>
              <a:ext cx="2667000" cy="35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625163">
                <a:defRPr/>
              </a:pPr>
              <a:r>
                <a:rPr lang="en-US" sz="3555" b="1" dirty="0">
                  <a:solidFill>
                    <a:srgbClr val="4D4D4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 Info:</a:t>
              </a:r>
              <a:endParaRPr lang="en-US" sz="3555" b="1" dirty="0">
                <a:solidFill>
                  <a:srgbClr val="4D4D4D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DA95B-94DF-83D3-9451-0736E73F8976}"/>
                </a:ext>
              </a:extLst>
            </p:cNvPr>
            <p:cNvSpPr/>
            <p:nvPr/>
          </p:nvSpPr>
          <p:spPr>
            <a:xfrm>
              <a:off x="777611" y="1447800"/>
              <a:ext cx="1965960" cy="27432"/>
            </a:xfrm>
            <a:prstGeom prst="rect">
              <a:avLst/>
            </a:prstGeom>
            <a:gradFill flip="none" rotWithShape="1">
              <a:gsLst>
                <a:gs pos="0">
                  <a:srgbClr val="D7482A"/>
                </a:gs>
                <a:gs pos="100000">
                  <a:srgbClr val="EB7C2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163">
                <a:defRPr/>
              </a:pPr>
              <a:endParaRPr lang="en-US" sz="3199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C5979B-43BD-B379-103F-431304F5B94D}"/>
              </a:ext>
            </a:extLst>
          </p:cNvPr>
          <p:cNvSpPr txBox="1"/>
          <p:nvPr/>
        </p:nvSpPr>
        <p:spPr>
          <a:xfrm>
            <a:off x="645382" y="2844484"/>
            <a:ext cx="6166926" cy="8501441"/>
          </a:xfrm>
          <a:prstGeom prst="rect">
            <a:avLst/>
          </a:prstGeom>
        </p:spPr>
        <p:txBody>
          <a:bodyPr vert="horz" lIns="162520" tIns="81260" rIns="162520" bIns="81260" rtlCol="0">
            <a:noAutofit/>
          </a:bodyPr>
          <a:lstStyle>
            <a:lvl1pPr marL="233363" indent="-230188">
              <a:spcBef>
                <a:spcPct val="20000"/>
              </a:spcBef>
              <a:buSzPct val="75000"/>
              <a:buFontTx/>
              <a:buBlip>
                <a:blip r:embed="rId4"/>
              </a:buBlip>
              <a:defRPr b="0" baseline="0">
                <a:solidFill>
                  <a:srgbClr val="6D6E7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5"/>
              </a:buBlip>
              <a:defRPr b="0" baseline="0">
                <a:solidFill>
                  <a:srgbClr val="6D6E70"/>
                </a:solidFill>
              </a:defRPr>
            </a:lvl2pPr>
            <a:lvl3pPr marL="1143000" indent="-228600">
              <a:spcBef>
                <a:spcPct val="20000"/>
              </a:spcBef>
              <a:buSzPct val="65000"/>
              <a:buFontTx/>
              <a:buBlip>
                <a:blip r:embed="rId6"/>
              </a:buBlip>
              <a:defRPr sz="1600">
                <a:solidFill>
                  <a:srgbClr val="6D6E70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Patient Background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Age: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Sex: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Other factors: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Type of VT:</a:t>
            </a:r>
            <a:endParaRPr lang="en-US" sz="1066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777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Access: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Catheters used: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Sheath used:</a:t>
            </a: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Procedure Workflow:</a:t>
            </a:r>
            <a:endParaRPr lang="en-US" sz="1511" b="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r>
              <a:rPr lang="en-US" sz="1400" b="1" dirty="0">
                <a:latin typeface="Calibri"/>
              </a:rPr>
              <a:t>Learning Opportunities:</a:t>
            </a:r>
          </a:p>
          <a:p>
            <a:pPr marL="389362" indent="-389362" defTabSz="1625163">
              <a:defRPr/>
            </a:pPr>
            <a:r>
              <a:rPr lang="en-US" sz="1400" dirty="0">
                <a:latin typeface="Calibri"/>
              </a:rPr>
              <a:t>What went well, what didn’t, how did you overcome obstacles, did physician need coaching, physician feedback if any, what did you learn, how did robotics add value?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8227720-CB76-2DB5-54A4-EF064A8CF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23574" b="11494"/>
          <a:stretch/>
        </p:blipFill>
        <p:spPr bwMode="auto">
          <a:xfrm>
            <a:off x="7568449" y="1847611"/>
            <a:ext cx="2382881" cy="48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250FC-B910-EB7E-3732-381A44528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236"/>
          <a:stretch/>
        </p:blipFill>
        <p:spPr>
          <a:xfrm>
            <a:off x="7581677" y="6829456"/>
            <a:ext cx="9069339" cy="47705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BE68AD-5B23-8D4C-7751-F3979953EC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4785"/>
          <a:stretch/>
        </p:blipFill>
        <p:spPr>
          <a:xfrm>
            <a:off x="13361516" y="1847611"/>
            <a:ext cx="3617482" cy="34062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CBDFB9-77C3-E7F8-DB3F-92975A6AE0D8}"/>
              </a:ext>
            </a:extLst>
          </p:cNvPr>
          <p:cNvSpPr txBox="1"/>
          <p:nvPr/>
        </p:nvSpPr>
        <p:spPr>
          <a:xfrm>
            <a:off x="10106526" y="1847611"/>
            <a:ext cx="2737276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Where is the PVC coming from and why?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PMP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Superior Axis</a:t>
            </a:r>
          </a:p>
          <a:p>
            <a:pPr algn="ctr"/>
            <a:r>
              <a:rPr lang="en-US" dirty="0"/>
              <a:t>RBBB</a:t>
            </a:r>
          </a:p>
          <a:p>
            <a:pPr algn="ctr"/>
            <a:r>
              <a:rPr lang="en-US" dirty="0"/>
              <a:t>+ Lead 1</a:t>
            </a:r>
          </a:p>
          <a:p>
            <a:pPr algn="ctr"/>
            <a:r>
              <a:rPr lang="en-US" dirty="0"/>
              <a:t>+ </a:t>
            </a:r>
            <a:r>
              <a:rPr lang="en-US" dirty="0" err="1"/>
              <a:t>aVL</a:t>
            </a:r>
            <a:endParaRPr lang="en-US" dirty="0"/>
          </a:p>
          <a:p>
            <a:pPr algn="ctr"/>
            <a:r>
              <a:rPr lang="en-US" dirty="0"/>
              <a:t>Reverse transition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D8DF-16E7-5AB3-1CAD-5C63F59B5C53}"/>
              </a:ext>
            </a:extLst>
          </p:cNvPr>
          <p:cNvSpPr txBox="1"/>
          <p:nvPr/>
        </p:nvSpPr>
        <p:spPr>
          <a:xfrm>
            <a:off x="12998998" y="5388329"/>
            <a:ext cx="434251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endParaRPr lang="en-US" u="sng" dirty="0"/>
          </a:p>
          <a:p>
            <a:endParaRPr lang="en-US" dirty="0"/>
          </a:p>
          <a:p>
            <a:endParaRPr lang="en-US" u="sng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B745F5-41C0-5682-05E0-D40C48637C02}"/>
              </a:ext>
            </a:extLst>
          </p:cNvPr>
          <p:cNvSpPr txBox="1"/>
          <p:nvPr/>
        </p:nvSpPr>
        <p:spPr>
          <a:xfrm>
            <a:off x="16827520" y="6851411"/>
            <a:ext cx="4050832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Final Images:</a:t>
            </a:r>
          </a:p>
          <a:p>
            <a:endParaRPr lang="en-US" dirty="0"/>
          </a:p>
          <a:p>
            <a:r>
              <a:rPr lang="en-US" b="1" dirty="0"/>
              <a:t>Power</a:t>
            </a:r>
            <a:r>
              <a:rPr lang="en-US" dirty="0"/>
              <a:t>: 50W</a:t>
            </a:r>
          </a:p>
          <a:p>
            <a:r>
              <a:rPr lang="en-US" b="1" dirty="0"/>
              <a:t>Duration: </a:t>
            </a:r>
            <a:r>
              <a:rPr lang="en-US" dirty="0"/>
              <a:t>60-120 second lesions</a:t>
            </a:r>
          </a:p>
          <a:p>
            <a:endParaRPr lang="en-US" dirty="0"/>
          </a:p>
          <a:p>
            <a:r>
              <a:rPr lang="en-US" b="1" dirty="0"/>
              <a:t>Endpoint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36981-E6EF-B7FC-2BF6-78EBC16515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139690">
              <a:defRPr/>
            </a:pPr>
            <a:fld id="{471A8A36-0A5B-4718-B18E-DD1BA7A572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139690"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AD1864-6A3C-3502-9056-0CB907A3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(PVC/VT Template – 2) </a:t>
            </a:r>
            <a:r>
              <a:rPr lang="en-US" sz="4000" dirty="0"/>
              <a:t>Physician, Hospital, Procedure Type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C968937-9BFF-9AA9-D9EF-027B4112C8C2}"/>
              </a:ext>
            </a:extLst>
          </p:cNvPr>
          <p:cNvSpPr/>
          <p:nvPr/>
        </p:nvSpPr>
        <p:spPr>
          <a:xfrm>
            <a:off x="279712" y="1847611"/>
            <a:ext cx="6898267" cy="9752394"/>
          </a:xfrm>
          <a:prstGeom prst="snip1Rect">
            <a:avLst>
              <a:gd name="adj" fmla="val 12702"/>
            </a:avLst>
          </a:prstGeom>
          <a:gradFill>
            <a:gsLst>
              <a:gs pos="0">
                <a:srgbClr val="D7482A"/>
              </a:gs>
              <a:gs pos="100000">
                <a:srgbClr val="EB7C2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74F381E-1CE6-5C1E-87C2-C35065021E93}"/>
              </a:ext>
            </a:extLst>
          </p:cNvPr>
          <p:cNvSpPr/>
          <p:nvPr/>
        </p:nvSpPr>
        <p:spPr>
          <a:xfrm>
            <a:off x="456216" y="2006857"/>
            <a:ext cx="6545259" cy="9339069"/>
          </a:xfrm>
          <a:prstGeom prst="snip1Rect">
            <a:avLst>
              <a:gd name="adj" fmla="val 9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2C53A895-FC66-FF91-E963-5585EF94D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54" y="2242152"/>
            <a:ext cx="520065" cy="52006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E869D66-44E6-E20C-5D40-3052A17ADBCD}"/>
              </a:ext>
            </a:extLst>
          </p:cNvPr>
          <p:cNvSpPr/>
          <p:nvPr/>
        </p:nvSpPr>
        <p:spPr>
          <a:xfrm>
            <a:off x="6298543" y="1847611"/>
            <a:ext cx="879437" cy="862902"/>
          </a:xfrm>
          <a:prstGeom prst="rtTriangle">
            <a:avLst/>
          </a:prstGeom>
          <a:gradFill>
            <a:gsLst>
              <a:gs pos="0">
                <a:srgbClr val="D7492A"/>
              </a:gs>
              <a:gs pos="100000">
                <a:srgbClr val="C44926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CDF19-39D9-5DDF-B846-CF3215DE8299}"/>
              </a:ext>
            </a:extLst>
          </p:cNvPr>
          <p:cNvGrpSpPr/>
          <p:nvPr/>
        </p:nvGrpSpPr>
        <p:grpSpPr>
          <a:xfrm>
            <a:off x="1202424" y="2104258"/>
            <a:ext cx="4740176" cy="639407"/>
            <a:chOff x="676529" y="1122009"/>
            <a:chExt cx="2667000" cy="359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8CE-57D0-052D-BBBB-26C8AF55461C}"/>
                </a:ext>
              </a:extLst>
            </p:cNvPr>
            <p:cNvSpPr txBox="1"/>
            <p:nvPr/>
          </p:nvSpPr>
          <p:spPr>
            <a:xfrm>
              <a:off x="676529" y="1122009"/>
              <a:ext cx="2667000" cy="35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625163">
                <a:defRPr/>
              </a:pPr>
              <a:r>
                <a:rPr lang="en-US" sz="3555" b="1">
                  <a:solidFill>
                    <a:srgbClr val="4D4D4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 Info:</a:t>
              </a:r>
              <a:endParaRPr lang="en-US" sz="3555" b="1">
                <a:solidFill>
                  <a:srgbClr val="4D4D4D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DA95B-94DF-83D3-9451-0736E73F8976}"/>
                </a:ext>
              </a:extLst>
            </p:cNvPr>
            <p:cNvSpPr/>
            <p:nvPr/>
          </p:nvSpPr>
          <p:spPr>
            <a:xfrm>
              <a:off x="777611" y="1447800"/>
              <a:ext cx="1965960" cy="27432"/>
            </a:xfrm>
            <a:prstGeom prst="rect">
              <a:avLst/>
            </a:prstGeom>
            <a:gradFill flip="none" rotWithShape="1">
              <a:gsLst>
                <a:gs pos="0">
                  <a:srgbClr val="D7482A"/>
                </a:gs>
                <a:gs pos="100000">
                  <a:srgbClr val="EB7C2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163">
                <a:defRPr/>
              </a:pPr>
              <a:endParaRPr lang="en-US" sz="3199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C5979B-43BD-B379-103F-431304F5B94D}"/>
              </a:ext>
            </a:extLst>
          </p:cNvPr>
          <p:cNvSpPr txBox="1"/>
          <p:nvPr/>
        </p:nvSpPr>
        <p:spPr>
          <a:xfrm>
            <a:off x="645382" y="2844484"/>
            <a:ext cx="6166926" cy="8501441"/>
          </a:xfrm>
          <a:prstGeom prst="rect">
            <a:avLst/>
          </a:prstGeom>
        </p:spPr>
        <p:txBody>
          <a:bodyPr vert="horz" lIns="162520" tIns="81260" rIns="162520" bIns="81260" rtlCol="0">
            <a:noAutofit/>
          </a:bodyPr>
          <a:lstStyle>
            <a:lvl1pPr marL="233363" indent="-230188">
              <a:spcBef>
                <a:spcPct val="20000"/>
              </a:spcBef>
              <a:buSzPct val="75000"/>
              <a:buFontTx/>
              <a:buBlip>
                <a:blip r:embed="rId4"/>
              </a:buBlip>
              <a:defRPr b="0" baseline="0">
                <a:solidFill>
                  <a:srgbClr val="6D6E7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5"/>
              </a:buBlip>
              <a:defRPr b="0" baseline="0">
                <a:solidFill>
                  <a:srgbClr val="6D6E70"/>
                </a:solidFill>
              </a:defRPr>
            </a:lvl2pPr>
            <a:lvl3pPr marL="1143000" indent="-228600">
              <a:spcBef>
                <a:spcPct val="20000"/>
              </a:spcBef>
              <a:buSzPct val="65000"/>
              <a:buFontTx/>
              <a:buBlip>
                <a:blip r:embed="rId6"/>
              </a:buBlip>
              <a:defRPr sz="1600">
                <a:solidFill>
                  <a:srgbClr val="6D6E70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Patient Background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Age: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Sex: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Other factors: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Type of VT:</a:t>
            </a:r>
            <a:endParaRPr lang="en-US" sz="1066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777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Access: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Catheters used: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Sheath used:</a:t>
            </a: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Procedure Workflow:</a:t>
            </a:r>
            <a:endParaRPr lang="en-US" sz="1511" b="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r>
              <a:rPr lang="en-US" sz="1400" b="1" dirty="0">
                <a:latin typeface="Calibri"/>
              </a:rPr>
              <a:t>Learning Opportunities:</a:t>
            </a:r>
          </a:p>
          <a:p>
            <a:pPr marL="389362" indent="-389362" defTabSz="1625163">
              <a:defRPr/>
            </a:pPr>
            <a:r>
              <a:rPr lang="en-US" sz="1400" dirty="0">
                <a:latin typeface="Calibri"/>
              </a:rPr>
              <a:t>What went well, what didn’t, how did you overcome obstacles, did physician need coaching, physician feedback if any, what did you learn?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8227720-CB76-2DB5-54A4-EF064A8CF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23574" b="11494"/>
          <a:stretch/>
        </p:blipFill>
        <p:spPr bwMode="auto">
          <a:xfrm>
            <a:off x="7568449" y="1847611"/>
            <a:ext cx="2382881" cy="48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250FC-B910-EB7E-3732-381A44528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236"/>
          <a:stretch/>
        </p:blipFill>
        <p:spPr>
          <a:xfrm>
            <a:off x="7568448" y="6975912"/>
            <a:ext cx="9069339" cy="47705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BE68AD-5B23-8D4C-7751-F3979953EC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4785"/>
          <a:stretch/>
        </p:blipFill>
        <p:spPr>
          <a:xfrm>
            <a:off x="13020306" y="1847611"/>
            <a:ext cx="3617482" cy="34062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CBDFB9-77C3-E7F8-DB3F-92975A6AE0D8}"/>
              </a:ext>
            </a:extLst>
          </p:cNvPr>
          <p:cNvSpPr txBox="1"/>
          <p:nvPr/>
        </p:nvSpPr>
        <p:spPr>
          <a:xfrm>
            <a:off x="10106526" y="1847611"/>
            <a:ext cx="2737276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Where is the PVC coming from and why?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PMP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Superior Axis</a:t>
            </a:r>
          </a:p>
          <a:p>
            <a:pPr algn="ctr"/>
            <a:r>
              <a:rPr lang="en-US" dirty="0"/>
              <a:t>RBBB</a:t>
            </a:r>
          </a:p>
          <a:p>
            <a:pPr algn="ctr"/>
            <a:r>
              <a:rPr lang="en-US" dirty="0"/>
              <a:t>+ Lead 1</a:t>
            </a:r>
          </a:p>
          <a:p>
            <a:pPr algn="ctr"/>
            <a:r>
              <a:rPr lang="en-US" dirty="0"/>
              <a:t>+ </a:t>
            </a:r>
            <a:r>
              <a:rPr lang="en-US" dirty="0" err="1"/>
              <a:t>aVL</a:t>
            </a:r>
            <a:endParaRPr lang="en-US" dirty="0"/>
          </a:p>
          <a:p>
            <a:pPr algn="ctr"/>
            <a:r>
              <a:rPr lang="en-US" dirty="0"/>
              <a:t>Reverse transition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D8DF-16E7-5AB3-1CAD-5C63F59B5C53}"/>
              </a:ext>
            </a:extLst>
          </p:cNvPr>
          <p:cNvSpPr txBox="1"/>
          <p:nvPr/>
        </p:nvSpPr>
        <p:spPr>
          <a:xfrm>
            <a:off x="13020306" y="5345331"/>
            <a:ext cx="361748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A75A0B76-0205-C54B-1AE7-411BA446D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32344"/>
          <a:stretch/>
        </p:blipFill>
        <p:spPr bwMode="auto">
          <a:xfrm rot="5400000">
            <a:off x="17149819" y="1512083"/>
            <a:ext cx="3406235" cy="40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B34718A-9441-11F1-CA1E-7B492CB75875}"/>
              </a:ext>
            </a:extLst>
          </p:cNvPr>
          <p:cNvSpPr txBox="1"/>
          <p:nvPr/>
        </p:nvSpPr>
        <p:spPr>
          <a:xfrm>
            <a:off x="16840749" y="5345331"/>
            <a:ext cx="405083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ICE: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B745F5-41C0-5682-05E0-D40C48637C02}"/>
              </a:ext>
            </a:extLst>
          </p:cNvPr>
          <p:cNvSpPr txBox="1"/>
          <p:nvPr/>
        </p:nvSpPr>
        <p:spPr>
          <a:xfrm>
            <a:off x="16827520" y="6978787"/>
            <a:ext cx="4050832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Final Images:</a:t>
            </a:r>
          </a:p>
          <a:p>
            <a:endParaRPr lang="en-US" dirty="0"/>
          </a:p>
          <a:p>
            <a:r>
              <a:rPr lang="en-US" b="1" dirty="0"/>
              <a:t>Power</a:t>
            </a:r>
            <a:r>
              <a:rPr lang="en-US" dirty="0"/>
              <a:t>: 50W</a:t>
            </a:r>
          </a:p>
          <a:p>
            <a:r>
              <a:rPr lang="en-US" b="1" dirty="0"/>
              <a:t>Duration: </a:t>
            </a:r>
            <a:r>
              <a:rPr lang="en-US" dirty="0"/>
              <a:t>60-120 second lesions</a:t>
            </a:r>
          </a:p>
          <a:p>
            <a:endParaRPr lang="en-US" dirty="0"/>
          </a:p>
          <a:p>
            <a:r>
              <a:rPr lang="en-US" b="1" dirty="0"/>
              <a:t>Endpoint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4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36981-E6EF-B7FC-2BF6-78EBC16515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139690">
              <a:defRPr/>
            </a:pPr>
            <a:fld id="{471A8A36-0A5B-4718-B18E-DD1BA7A572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139690"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AD1864-6A3C-3502-9056-0CB907A3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(PVC/VT Template – 3) </a:t>
            </a:r>
            <a:r>
              <a:rPr lang="en-US" sz="3600" dirty="0"/>
              <a:t>Physician, Hospital, Procedure Type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C968937-9BFF-9AA9-D9EF-027B4112C8C2}"/>
              </a:ext>
            </a:extLst>
          </p:cNvPr>
          <p:cNvSpPr/>
          <p:nvPr/>
        </p:nvSpPr>
        <p:spPr>
          <a:xfrm>
            <a:off x="279712" y="1847611"/>
            <a:ext cx="6898267" cy="9752394"/>
          </a:xfrm>
          <a:prstGeom prst="snip1Rect">
            <a:avLst>
              <a:gd name="adj" fmla="val 12702"/>
            </a:avLst>
          </a:prstGeom>
          <a:gradFill>
            <a:gsLst>
              <a:gs pos="0">
                <a:srgbClr val="D7482A"/>
              </a:gs>
              <a:gs pos="100000">
                <a:srgbClr val="EB7C2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74F381E-1CE6-5C1E-87C2-C35065021E93}"/>
              </a:ext>
            </a:extLst>
          </p:cNvPr>
          <p:cNvSpPr/>
          <p:nvPr/>
        </p:nvSpPr>
        <p:spPr>
          <a:xfrm>
            <a:off x="456216" y="2006857"/>
            <a:ext cx="6545259" cy="9339069"/>
          </a:xfrm>
          <a:prstGeom prst="snip1Rect">
            <a:avLst>
              <a:gd name="adj" fmla="val 9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2C53A895-FC66-FF91-E963-5585EF94D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954" y="2242152"/>
            <a:ext cx="520065" cy="52006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E869D66-44E6-E20C-5D40-3052A17ADBCD}"/>
              </a:ext>
            </a:extLst>
          </p:cNvPr>
          <p:cNvSpPr/>
          <p:nvPr/>
        </p:nvSpPr>
        <p:spPr>
          <a:xfrm>
            <a:off x="6298543" y="1847611"/>
            <a:ext cx="879437" cy="862902"/>
          </a:xfrm>
          <a:prstGeom prst="rtTriangle">
            <a:avLst/>
          </a:prstGeom>
          <a:gradFill>
            <a:gsLst>
              <a:gs pos="0">
                <a:srgbClr val="D7492A"/>
              </a:gs>
              <a:gs pos="100000">
                <a:srgbClr val="C44926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CDF19-39D9-5DDF-B846-CF3215DE8299}"/>
              </a:ext>
            </a:extLst>
          </p:cNvPr>
          <p:cNvGrpSpPr/>
          <p:nvPr/>
        </p:nvGrpSpPr>
        <p:grpSpPr>
          <a:xfrm>
            <a:off x="1202424" y="2104258"/>
            <a:ext cx="4740176" cy="639407"/>
            <a:chOff x="676529" y="1122009"/>
            <a:chExt cx="2667000" cy="359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8CE-57D0-052D-BBBB-26C8AF55461C}"/>
                </a:ext>
              </a:extLst>
            </p:cNvPr>
            <p:cNvSpPr txBox="1"/>
            <p:nvPr/>
          </p:nvSpPr>
          <p:spPr>
            <a:xfrm>
              <a:off x="676529" y="1122009"/>
              <a:ext cx="2667000" cy="35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625163">
                <a:defRPr/>
              </a:pPr>
              <a:r>
                <a:rPr lang="en-US" sz="3555" b="1">
                  <a:solidFill>
                    <a:srgbClr val="4D4D4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 Info:</a:t>
              </a:r>
              <a:endParaRPr lang="en-US" sz="3555" b="1">
                <a:solidFill>
                  <a:srgbClr val="4D4D4D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DA95B-94DF-83D3-9451-0736E73F8976}"/>
                </a:ext>
              </a:extLst>
            </p:cNvPr>
            <p:cNvSpPr/>
            <p:nvPr/>
          </p:nvSpPr>
          <p:spPr>
            <a:xfrm>
              <a:off x="777611" y="1447800"/>
              <a:ext cx="1965960" cy="27432"/>
            </a:xfrm>
            <a:prstGeom prst="rect">
              <a:avLst/>
            </a:prstGeom>
            <a:gradFill flip="none" rotWithShape="1">
              <a:gsLst>
                <a:gs pos="0">
                  <a:srgbClr val="D7482A"/>
                </a:gs>
                <a:gs pos="100000">
                  <a:srgbClr val="EB7C2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163">
                <a:defRPr/>
              </a:pPr>
              <a:endParaRPr lang="en-US" sz="3199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C5979B-43BD-B379-103F-431304F5B94D}"/>
              </a:ext>
            </a:extLst>
          </p:cNvPr>
          <p:cNvSpPr txBox="1"/>
          <p:nvPr/>
        </p:nvSpPr>
        <p:spPr>
          <a:xfrm>
            <a:off x="645382" y="2844484"/>
            <a:ext cx="6166926" cy="8501441"/>
          </a:xfrm>
          <a:prstGeom prst="rect">
            <a:avLst/>
          </a:prstGeom>
        </p:spPr>
        <p:txBody>
          <a:bodyPr vert="horz" lIns="162520" tIns="81260" rIns="162520" bIns="81260" rtlCol="0">
            <a:noAutofit/>
          </a:bodyPr>
          <a:lstStyle>
            <a:lvl1pPr marL="233363" indent="-230188">
              <a:spcBef>
                <a:spcPct val="20000"/>
              </a:spcBef>
              <a:buSzPct val="75000"/>
              <a:buFontTx/>
              <a:buBlip>
                <a:blip r:embed="rId8"/>
              </a:buBlip>
              <a:defRPr b="0" baseline="0">
                <a:solidFill>
                  <a:srgbClr val="6D6E7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9"/>
              </a:buBlip>
              <a:defRPr b="0" baseline="0">
                <a:solidFill>
                  <a:srgbClr val="6D6E70"/>
                </a:solidFill>
              </a:defRPr>
            </a:lvl2pPr>
            <a:lvl3pPr marL="1143000" indent="-228600">
              <a:spcBef>
                <a:spcPct val="20000"/>
              </a:spcBef>
              <a:buSzPct val="65000"/>
              <a:buFontTx/>
              <a:buBlip>
                <a:blip r:embed="rId10"/>
              </a:buBlip>
              <a:defRPr sz="1600">
                <a:solidFill>
                  <a:srgbClr val="6D6E70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Patient Background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Age: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Sex: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Other factors: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Type of VT:</a:t>
            </a:r>
            <a:endParaRPr lang="en-US" sz="1066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777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Access: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Catheters used: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Sheath used:</a:t>
            </a: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Procedure Workflow:</a:t>
            </a:r>
            <a:endParaRPr lang="en-US" sz="1511" b="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r>
              <a:rPr lang="en-US" sz="1400" b="1" dirty="0">
                <a:latin typeface="Calibri"/>
              </a:rPr>
              <a:t>Learning Opportunities:</a:t>
            </a:r>
          </a:p>
          <a:p>
            <a:pPr marL="389362" indent="-389362" defTabSz="1625163">
              <a:defRPr/>
            </a:pPr>
            <a:r>
              <a:rPr lang="en-US" sz="1400" dirty="0">
                <a:latin typeface="Calibri"/>
              </a:rPr>
              <a:t>What went well, what didn’t, how did you overcome obstacles, did physician need coaching, physician feedback if any, what did you learn?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8227720-CB76-2DB5-54A4-EF064A8CF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23574" b="11494"/>
          <a:stretch/>
        </p:blipFill>
        <p:spPr bwMode="auto">
          <a:xfrm>
            <a:off x="7568449" y="1671149"/>
            <a:ext cx="2382881" cy="48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CBDFB9-77C3-E7F8-DB3F-92975A6AE0D8}"/>
              </a:ext>
            </a:extLst>
          </p:cNvPr>
          <p:cNvSpPr txBox="1"/>
          <p:nvPr/>
        </p:nvSpPr>
        <p:spPr>
          <a:xfrm>
            <a:off x="10106526" y="1687191"/>
            <a:ext cx="2737276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Where is the PVC coming from and why?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PMP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Superior Axis</a:t>
            </a:r>
          </a:p>
          <a:p>
            <a:pPr algn="ctr"/>
            <a:r>
              <a:rPr lang="en-US" dirty="0"/>
              <a:t>RBBB</a:t>
            </a:r>
          </a:p>
          <a:p>
            <a:pPr algn="ctr"/>
            <a:r>
              <a:rPr lang="en-US" dirty="0"/>
              <a:t>+ Lead 1</a:t>
            </a:r>
          </a:p>
          <a:p>
            <a:pPr algn="ctr"/>
            <a:r>
              <a:rPr lang="en-US" dirty="0"/>
              <a:t>+ </a:t>
            </a:r>
            <a:r>
              <a:rPr lang="en-US" dirty="0" err="1"/>
              <a:t>aVL</a:t>
            </a:r>
            <a:endParaRPr lang="en-US" dirty="0"/>
          </a:p>
          <a:p>
            <a:pPr algn="ctr"/>
            <a:r>
              <a:rPr lang="en-US" dirty="0"/>
              <a:t>Reverse transition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D8DF-16E7-5AB3-1CAD-5C63F59B5C53}"/>
              </a:ext>
            </a:extLst>
          </p:cNvPr>
          <p:cNvSpPr txBox="1"/>
          <p:nvPr/>
        </p:nvSpPr>
        <p:spPr>
          <a:xfrm>
            <a:off x="13518387" y="5165258"/>
            <a:ext cx="361748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endParaRPr lang="en-US" u="sng" dirty="0"/>
          </a:p>
          <a:p>
            <a:endParaRPr lang="en-US" u="sng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34718A-9441-11F1-CA1E-7B492CB75875}"/>
              </a:ext>
            </a:extLst>
          </p:cNvPr>
          <p:cNvSpPr txBox="1"/>
          <p:nvPr/>
        </p:nvSpPr>
        <p:spPr>
          <a:xfrm>
            <a:off x="17338831" y="5168568"/>
            <a:ext cx="405083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Additional Image</a:t>
            </a:r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B745F5-41C0-5682-05E0-D40C48637C02}"/>
              </a:ext>
            </a:extLst>
          </p:cNvPr>
          <p:cNvSpPr txBox="1"/>
          <p:nvPr/>
        </p:nvSpPr>
        <p:spPr>
          <a:xfrm>
            <a:off x="7485415" y="10089833"/>
            <a:ext cx="6023196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Final Images:</a:t>
            </a:r>
          </a:p>
          <a:p>
            <a:endParaRPr lang="en-US" dirty="0"/>
          </a:p>
          <a:p>
            <a:r>
              <a:rPr lang="en-US" b="1" dirty="0"/>
              <a:t>Power</a:t>
            </a:r>
            <a:r>
              <a:rPr lang="en-US" dirty="0"/>
              <a:t>: 50W</a:t>
            </a:r>
          </a:p>
          <a:p>
            <a:r>
              <a:rPr lang="en-US" b="1" dirty="0"/>
              <a:t>Duration: </a:t>
            </a:r>
            <a:r>
              <a:rPr lang="en-US" dirty="0"/>
              <a:t>60-120 second lesions</a:t>
            </a:r>
          </a:p>
          <a:p>
            <a:endParaRPr lang="en-US" dirty="0"/>
          </a:p>
          <a:p>
            <a:r>
              <a:rPr lang="en-US" b="1" dirty="0"/>
              <a:t>Endpoint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07EB4-B69D-C970-8D4C-6530B39DC95C}"/>
              </a:ext>
            </a:extLst>
          </p:cNvPr>
          <p:cNvSpPr txBox="1"/>
          <p:nvPr/>
        </p:nvSpPr>
        <p:spPr>
          <a:xfrm>
            <a:off x="13614980" y="10091878"/>
            <a:ext cx="361748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endParaRPr lang="en-US" u="sng" dirty="0"/>
          </a:p>
          <a:p>
            <a:pPr algn="ctr"/>
            <a:endParaRPr lang="en-US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5D793-C53B-DEC4-A6EF-FE2B59DDD2C7}"/>
              </a:ext>
            </a:extLst>
          </p:cNvPr>
          <p:cNvSpPr txBox="1"/>
          <p:nvPr/>
        </p:nvSpPr>
        <p:spPr>
          <a:xfrm>
            <a:off x="17415072" y="10091878"/>
            <a:ext cx="405083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Additional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0CE3E12-7D8B-15ED-F7A7-826D3DE47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2"/>
          <a:stretch/>
        </p:blipFill>
        <p:spPr bwMode="auto">
          <a:xfrm>
            <a:off x="13714470" y="1724967"/>
            <a:ext cx="3094512" cy="32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17769-1208-BADC-310F-BEF17A55CF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61100" y="6602486"/>
            <a:ext cx="3205672" cy="3369365"/>
          </a:xfrm>
          <a:prstGeom prst="rect">
            <a:avLst/>
          </a:prstGeom>
        </p:spPr>
      </p:pic>
      <p:pic>
        <p:nvPicPr>
          <p:cNvPr id="14" name="IMG_2210">
            <a:hlinkClick r:id="" action="ppaction://media"/>
            <a:extLst>
              <a:ext uri="{FF2B5EF4-FFF2-40B4-BE49-F238E27FC236}">
                <a16:creationId xmlns:a16="http://schemas.microsoft.com/office/drawing/2014/main" id="{9B09CA9D-BB5B-22BD-A547-B19169B6E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b="15739"/>
          <a:stretch/>
        </p:blipFill>
        <p:spPr>
          <a:xfrm>
            <a:off x="18084070" y="1524127"/>
            <a:ext cx="2382881" cy="3569500"/>
          </a:xfrm>
          <a:prstGeom prst="rect">
            <a:avLst/>
          </a:prstGeom>
        </p:spPr>
      </p:pic>
      <p:pic>
        <p:nvPicPr>
          <p:cNvPr id="15" name="IMG_2212">
            <a:hlinkClick r:id="" action="ppaction://media"/>
            <a:extLst>
              <a:ext uri="{FF2B5EF4-FFF2-40B4-BE49-F238E27FC236}">
                <a16:creationId xmlns:a16="http://schemas.microsoft.com/office/drawing/2014/main" id="{EBFAE131-364B-6D34-CF5D-357F45B6A7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t="4262" b="16289"/>
          <a:stretch/>
        </p:blipFill>
        <p:spPr>
          <a:xfrm>
            <a:off x="18084070" y="6472463"/>
            <a:ext cx="2477535" cy="3499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75EC41-A502-3202-43F9-97883DF2BB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0031" y="6602486"/>
            <a:ext cx="3611712" cy="34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36981-E6EF-B7FC-2BF6-78EBC16515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139690">
              <a:defRPr/>
            </a:pPr>
            <a:fld id="{471A8A36-0A5B-4718-B18E-DD1BA7A572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139690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AD1864-6A3C-3502-9056-0CB907A3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(PVC/VT Template – 4) </a:t>
            </a:r>
            <a:r>
              <a:rPr lang="en-US" sz="3600" dirty="0"/>
              <a:t>Physician, Hospital, Procedure Type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C968937-9BFF-9AA9-D9EF-027B4112C8C2}"/>
              </a:ext>
            </a:extLst>
          </p:cNvPr>
          <p:cNvSpPr/>
          <p:nvPr/>
        </p:nvSpPr>
        <p:spPr>
          <a:xfrm>
            <a:off x="279712" y="1847611"/>
            <a:ext cx="6898267" cy="9752394"/>
          </a:xfrm>
          <a:prstGeom prst="snip1Rect">
            <a:avLst>
              <a:gd name="adj" fmla="val 12702"/>
            </a:avLst>
          </a:prstGeom>
          <a:gradFill>
            <a:gsLst>
              <a:gs pos="0">
                <a:srgbClr val="D7482A"/>
              </a:gs>
              <a:gs pos="100000">
                <a:srgbClr val="EB7C2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74F381E-1CE6-5C1E-87C2-C35065021E93}"/>
              </a:ext>
            </a:extLst>
          </p:cNvPr>
          <p:cNvSpPr/>
          <p:nvPr/>
        </p:nvSpPr>
        <p:spPr>
          <a:xfrm>
            <a:off x="456216" y="2006857"/>
            <a:ext cx="6545259" cy="9339069"/>
          </a:xfrm>
          <a:prstGeom prst="snip1Rect">
            <a:avLst>
              <a:gd name="adj" fmla="val 9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2C53A895-FC66-FF91-E963-5585EF94D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54" y="2242152"/>
            <a:ext cx="520065" cy="52006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E869D66-44E6-E20C-5D40-3052A17ADBCD}"/>
              </a:ext>
            </a:extLst>
          </p:cNvPr>
          <p:cNvSpPr/>
          <p:nvPr/>
        </p:nvSpPr>
        <p:spPr>
          <a:xfrm>
            <a:off x="6298543" y="1847611"/>
            <a:ext cx="879437" cy="862902"/>
          </a:xfrm>
          <a:prstGeom prst="rtTriangle">
            <a:avLst/>
          </a:prstGeom>
          <a:gradFill>
            <a:gsLst>
              <a:gs pos="0">
                <a:srgbClr val="D7492A"/>
              </a:gs>
              <a:gs pos="100000">
                <a:srgbClr val="C44926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CDF19-39D9-5DDF-B846-CF3215DE8299}"/>
              </a:ext>
            </a:extLst>
          </p:cNvPr>
          <p:cNvGrpSpPr/>
          <p:nvPr/>
        </p:nvGrpSpPr>
        <p:grpSpPr>
          <a:xfrm>
            <a:off x="1202424" y="2104258"/>
            <a:ext cx="4740176" cy="639407"/>
            <a:chOff x="676529" y="1122009"/>
            <a:chExt cx="2667000" cy="359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8CE-57D0-052D-BBBB-26C8AF55461C}"/>
                </a:ext>
              </a:extLst>
            </p:cNvPr>
            <p:cNvSpPr txBox="1"/>
            <p:nvPr/>
          </p:nvSpPr>
          <p:spPr>
            <a:xfrm>
              <a:off x="676529" y="1122009"/>
              <a:ext cx="2667000" cy="35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625163">
                <a:defRPr/>
              </a:pPr>
              <a:r>
                <a:rPr lang="en-US" sz="3555" b="1">
                  <a:solidFill>
                    <a:srgbClr val="4D4D4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 Info:</a:t>
              </a:r>
              <a:endParaRPr lang="en-US" sz="3555" b="1">
                <a:solidFill>
                  <a:srgbClr val="4D4D4D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DA95B-94DF-83D3-9451-0736E73F8976}"/>
                </a:ext>
              </a:extLst>
            </p:cNvPr>
            <p:cNvSpPr/>
            <p:nvPr/>
          </p:nvSpPr>
          <p:spPr>
            <a:xfrm>
              <a:off x="777611" y="1447800"/>
              <a:ext cx="1965960" cy="27432"/>
            </a:xfrm>
            <a:prstGeom prst="rect">
              <a:avLst/>
            </a:prstGeom>
            <a:gradFill flip="none" rotWithShape="1">
              <a:gsLst>
                <a:gs pos="0">
                  <a:srgbClr val="D7482A"/>
                </a:gs>
                <a:gs pos="100000">
                  <a:srgbClr val="EB7C2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163">
                <a:defRPr/>
              </a:pPr>
              <a:endParaRPr lang="en-US" sz="3199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C5979B-43BD-B379-103F-431304F5B94D}"/>
              </a:ext>
            </a:extLst>
          </p:cNvPr>
          <p:cNvSpPr txBox="1"/>
          <p:nvPr/>
        </p:nvSpPr>
        <p:spPr>
          <a:xfrm>
            <a:off x="645382" y="2844484"/>
            <a:ext cx="6166926" cy="8501441"/>
          </a:xfrm>
          <a:prstGeom prst="rect">
            <a:avLst/>
          </a:prstGeom>
        </p:spPr>
        <p:txBody>
          <a:bodyPr vert="horz" lIns="162520" tIns="81260" rIns="162520" bIns="81260" rtlCol="0">
            <a:noAutofit/>
          </a:bodyPr>
          <a:lstStyle>
            <a:lvl1pPr marL="233363" indent="-230188">
              <a:spcBef>
                <a:spcPct val="20000"/>
              </a:spcBef>
              <a:buSzPct val="75000"/>
              <a:buFontTx/>
              <a:buBlip>
                <a:blip r:embed="rId4"/>
              </a:buBlip>
              <a:defRPr b="0" baseline="0">
                <a:solidFill>
                  <a:srgbClr val="6D6E7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5"/>
              </a:buBlip>
              <a:defRPr b="0" baseline="0">
                <a:solidFill>
                  <a:srgbClr val="6D6E70"/>
                </a:solidFill>
              </a:defRPr>
            </a:lvl2pPr>
            <a:lvl3pPr marL="1143000" indent="-228600">
              <a:spcBef>
                <a:spcPct val="20000"/>
              </a:spcBef>
              <a:buSzPct val="65000"/>
              <a:buFontTx/>
              <a:buBlip>
                <a:blip r:embed="rId6"/>
              </a:buBlip>
              <a:defRPr sz="1600">
                <a:solidFill>
                  <a:srgbClr val="6D6E70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Patient Background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Age: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Sex: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Other factors: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Type of VT:</a:t>
            </a:r>
            <a:endParaRPr lang="en-US" sz="1066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777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Access: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Catheters used: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Sheath used:</a:t>
            </a: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Procedure Workflow:</a:t>
            </a:r>
            <a:endParaRPr lang="en-US" sz="1511" b="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r>
              <a:rPr lang="en-US" sz="1400" b="1" dirty="0">
                <a:latin typeface="Calibri"/>
              </a:rPr>
              <a:t>Learning Opportunities:</a:t>
            </a:r>
          </a:p>
          <a:p>
            <a:pPr marL="389362" indent="-389362" defTabSz="1625163">
              <a:defRPr/>
            </a:pPr>
            <a:r>
              <a:rPr lang="en-US" sz="1400" dirty="0">
                <a:latin typeface="Calibri"/>
              </a:rPr>
              <a:t>What went well, what didn’t, how did you overcome obstacles, did physician need coaching, physician feedback if any, what did you learn?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8227720-CB76-2DB5-54A4-EF064A8CF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23574" b="11494"/>
          <a:stretch/>
        </p:blipFill>
        <p:spPr bwMode="auto">
          <a:xfrm>
            <a:off x="7568449" y="1671149"/>
            <a:ext cx="2382881" cy="48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CBDFB9-77C3-E7F8-DB3F-92975A6AE0D8}"/>
              </a:ext>
            </a:extLst>
          </p:cNvPr>
          <p:cNvSpPr txBox="1"/>
          <p:nvPr/>
        </p:nvSpPr>
        <p:spPr>
          <a:xfrm>
            <a:off x="10106526" y="1687191"/>
            <a:ext cx="2737276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Where is the PVC coming from and why?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PMP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Superior Axis</a:t>
            </a:r>
          </a:p>
          <a:p>
            <a:pPr algn="ctr"/>
            <a:r>
              <a:rPr lang="en-US" dirty="0"/>
              <a:t>RBBB</a:t>
            </a:r>
          </a:p>
          <a:p>
            <a:pPr algn="ctr"/>
            <a:r>
              <a:rPr lang="en-US" dirty="0"/>
              <a:t>+ Lead 1</a:t>
            </a:r>
          </a:p>
          <a:p>
            <a:pPr algn="ctr"/>
            <a:r>
              <a:rPr lang="en-US" dirty="0"/>
              <a:t>+ </a:t>
            </a:r>
            <a:r>
              <a:rPr lang="en-US" dirty="0" err="1"/>
              <a:t>aVL</a:t>
            </a:r>
            <a:endParaRPr lang="en-US" dirty="0"/>
          </a:p>
          <a:p>
            <a:pPr algn="ctr"/>
            <a:r>
              <a:rPr lang="en-US" dirty="0"/>
              <a:t>Reverse transition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D8DF-16E7-5AB3-1CAD-5C63F59B5C53}"/>
              </a:ext>
            </a:extLst>
          </p:cNvPr>
          <p:cNvSpPr txBox="1"/>
          <p:nvPr/>
        </p:nvSpPr>
        <p:spPr>
          <a:xfrm>
            <a:off x="13046477" y="5264520"/>
            <a:ext cx="361748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endParaRPr lang="en-US" u="sng" dirty="0"/>
          </a:p>
          <a:p>
            <a:endParaRPr lang="en-US" u="sng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B745F5-41C0-5682-05E0-D40C48637C02}"/>
              </a:ext>
            </a:extLst>
          </p:cNvPr>
          <p:cNvSpPr txBox="1"/>
          <p:nvPr/>
        </p:nvSpPr>
        <p:spPr>
          <a:xfrm>
            <a:off x="16866634" y="6126162"/>
            <a:ext cx="4344345" cy="5355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Final Images:</a:t>
            </a:r>
          </a:p>
          <a:p>
            <a:endParaRPr lang="en-US" dirty="0"/>
          </a:p>
          <a:p>
            <a:r>
              <a:rPr lang="en-US" b="1" dirty="0"/>
              <a:t>Power</a:t>
            </a:r>
            <a:r>
              <a:rPr lang="en-US" dirty="0"/>
              <a:t>: 50W</a:t>
            </a:r>
          </a:p>
          <a:p>
            <a:r>
              <a:rPr lang="en-US" b="1" dirty="0"/>
              <a:t>Duration: </a:t>
            </a:r>
            <a:r>
              <a:rPr lang="en-US" dirty="0"/>
              <a:t>60-120 second lesions</a:t>
            </a:r>
          </a:p>
          <a:p>
            <a:endParaRPr lang="en-US" dirty="0"/>
          </a:p>
          <a:p>
            <a:r>
              <a:rPr lang="en-US" b="1" dirty="0"/>
              <a:t>Endpoint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07EB4-B69D-C970-8D4C-6530B39DC95C}"/>
              </a:ext>
            </a:extLst>
          </p:cNvPr>
          <p:cNvSpPr txBox="1"/>
          <p:nvPr/>
        </p:nvSpPr>
        <p:spPr>
          <a:xfrm>
            <a:off x="13067491" y="10399676"/>
            <a:ext cx="361748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pPr algn="ctr"/>
            <a:endParaRPr lang="en-US" u="sng" dirty="0"/>
          </a:p>
          <a:p>
            <a:pPr algn="ctr"/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0CE3E12-7D8B-15ED-F7A7-826D3DE47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2"/>
          <a:stretch/>
        </p:blipFill>
        <p:spPr bwMode="auto">
          <a:xfrm>
            <a:off x="13307962" y="1813196"/>
            <a:ext cx="3094512" cy="329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17769-1208-BADC-310F-BEF17A55C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23145" y="6852227"/>
            <a:ext cx="3205672" cy="33693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75EC41-A502-3202-43F9-97883DF2BB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66634" y="1687190"/>
            <a:ext cx="4347035" cy="416817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E0F8ABA-99EA-A755-031C-EDA0155E7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23574" b="11494"/>
          <a:stretch/>
        </p:blipFill>
        <p:spPr bwMode="auto">
          <a:xfrm>
            <a:off x="7568448" y="6798691"/>
            <a:ext cx="2382881" cy="48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C86B52-5671-6ECB-5055-2E7774602612}"/>
              </a:ext>
            </a:extLst>
          </p:cNvPr>
          <p:cNvSpPr txBox="1"/>
          <p:nvPr/>
        </p:nvSpPr>
        <p:spPr>
          <a:xfrm>
            <a:off x="10104510" y="6801566"/>
            <a:ext cx="2737276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Where is the PVC coming from and why?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PMP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Superior Axis</a:t>
            </a:r>
          </a:p>
          <a:p>
            <a:pPr algn="ctr"/>
            <a:r>
              <a:rPr lang="en-US" dirty="0"/>
              <a:t>RBBB</a:t>
            </a:r>
          </a:p>
          <a:p>
            <a:pPr algn="ctr"/>
            <a:r>
              <a:rPr lang="en-US" dirty="0"/>
              <a:t>+ Lead 1</a:t>
            </a:r>
          </a:p>
          <a:p>
            <a:pPr algn="ctr"/>
            <a:r>
              <a:rPr lang="en-US" dirty="0"/>
              <a:t>+ </a:t>
            </a:r>
            <a:r>
              <a:rPr lang="en-US" dirty="0" err="1"/>
              <a:t>aVL</a:t>
            </a:r>
            <a:endParaRPr lang="en-US" dirty="0"/>
          </a:p>
          <a:p>
            <a:pPr algn="ctr"/>
            <a:r>
              <a:rPr lang="en-US" dirty="0"/>
              <a:t>Reverse transition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36981-E6EF-B7FC-2BF6-78EBC16515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139690">
              <a:defRPr/>
            </a:pPr>
            <a:fld id="{471A8A36-0A5B-4718-B18E-DD1BA7A572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139690"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AD1864-6A3C-3502-9056-0CB907A3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(PVC/VT Template – 5) </a:t>
            </a:r>
            <a:r>
              <a:rPr lang="en-US" sz="3600" dirty="0"/>
              <a:t>Physician, Hospital, Procedure Type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C968937-9BFF-9AA9-D9EF-027B4112C8C2}"/>
              </a:ext>
            </a:extLst>
          </p:cNvPr>
          <p:cNvSpPr/>
          <p:nvPr/>
        </p:nvSpPr>
        <p:spPr>
          <a:xfrm>
            <a:off x="279712" y="1847611"/>
            <a:ext cx="6898267" cy="9752394"/>
          </a:xfrm>
          <a:prstGeom prst="snip1Rect">
            <a:avLst>
              <a:gd name="adj" fmla="val 12702"/>
            </a:avLst>
          </a:prstGeom>
          <a:gradFill>
            <a:gsLst>
              <a:gs pos="0">
                <a:srgbClr val="D7482A"/>
              </a:gs>
              <a:gs pos="100000">
                <a:srgbClr val="EB7C2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74F381E-1CE6-5C1E-87C2-C35065021E93}"/>
              </a:ext>
            </a:extLst>
          </p:cNvPr>
          <p:cNvSpPr/>
          <p:nvPr/>
        </p:nvSpPr>
        <p:spPr>
          <a:xfrm>
            <a:off x="456216" y="2006857"/>
            <a:ext cx="6545259" cy="9339069"/>
          </a:xfrm>
          <a:prstGeom prst="snip1Rect">
            <a:avLst>
              <a:gd name="adj" fmla="val 9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2C53A895-FC66-FF91-E963-5585EF94D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54" y="2242152"/>
            <a:ext cx="520065" cy="52006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E869D66-44E6-E20C-5D40-3052A17ADBCD}"/>
              </a:ext>
            </a:extLst>
          </p:cNvPr>
          <p:cNvSpPr/>
          <p:nvPr/>
        </p:nvSpPr>
        <p:spPr>
          <a:xfrm>
            <a:off x="6298543" y="1847611"/>
            <a:ext cx="879437" cy="862902"/>
          </a:xfrm>
          <a:prstGeom prst="rtTriangle">
            <a:avLst/>
          </a:prstGeom>
          <a:gradFill>
            <a:gsLst>
              <a:gs pos="0">
                <a:srgbClr val="D7492A"/>
              </a:gs>
              <a:gs pos="100000">
                <a:srgbClr val="C44926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CDF19-39D9-5DDF-B846-CF3215DE8299}"/>
              </a:ext>
            </a:extLst>
          </p:cNvPr>
          <p:cNvGrpSpPr/>
          <p:nvPr/>
        </p:nvGrpSpPr>
        <p:grpSpPr>
          <a:xfrm>
            <a:off x="1202424" y="2104258"/>
            <a:ext cx="4740176" cy="639407"/>
            <a:chOff x="676529" y="1122009"/>
            <a:chExt cx="2667000" cy="359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8CE-57D0-052D-BBBB-26C8AF55461C}"/>
                </a:ext>
              </a:extLst>
            </p:cNvPr>
            <p:cNvSpPr txBox="1"/>
            <p:nvPr/>
          </p:nvSpPr>
          <p:spPr>
            <a:xfrm>
              <a:off x="676529" y="1122009"/>
              <a:ext cx="2667000" cy="35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625163">
                <a:defRPr/>
              </a:pPr>
              <a:r>
                <a:rPr lang="en-US" sz="3555" b="1">
                  <a:solidFill>
                    <a:srgbClr val="4D4D4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 Info:</a:t>
              </a:r>
              <a:endParaRPr lang="en-US" sz="3555" b="1">
                <a:solidFill>
                  <a:srgbClr val="4D4D4D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DA95B-94DF-83D3-9451-0736E73F8976}"/>
                </a:ext>
              </a:extLst>
            </p:cNvPr>
            <p:cNvSpPr/>
            <p:nvPr/>
          </p:nvSpPr>
          <p:spPr>
            <a:xfrm>
              <a:off x="777611" y="1447800"/>
              <a:ext cx="1965960" cy="27432"/>
            </a:xfrm>
            <a:prstGeom prst="rect">
              <a:avLst/>
            </a:prstGeom>
            <a:gradFill flip="none" rotWithShape="1">
              <a:gsLst>
                <a:gs pos="0">
                  <a:srgbClr val="D7482A"/>
                </a:gs>
                <a:gs pos="100000">
                  <a:srgbClr val="EB7C2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163">
                <a:defRPr/>
              </a:pPr>
              <a:endParaRPr lang="en-US" sz="3199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C5979B-43BD-B379-103F-431304F5B94D}"/>
              </a:ext>
            </a:extLst>
          </p:cNvPr>
          <p:cNvSpPr txBox="1"/>
          <p:nvPr/>
        </p:nvSpPr>
        <p:spPr>
          <a:xfrm>
            <a:off x="645382" y="2844484"/>
            <a:ext cx="6166926" cy="8501441"/>
          </a:xfrm>
          <a:prstGeom prst="rect">
            <a:avLst/>
          </a:prstGeom>
        </p:spPr>
        <p:txBody>
          <a:bodyPr vert="horz" lIns="162520" tIns="81260" rIns="162520" bIns="81260" rtlCol="0">
            <a:noAutofit/>
          </a:bodyPr>
          <a:lstStyle>
            <a:lvl1pPr marL="233363" indent="-230188">
              <a:spcBef>
                <a:spcPct val="20000"/>
              </a:spcBef>
              <a:buSzPct val="75000"/>
              <a:buFontTx/>
              <a:buBlip>
                <a:blip r:embed="rId4"/>
              </a:buBlip>
              <a:defRPr b="0" baseline="0">
                <a:solidFill>
                  <a:srgbClr val="6D6E7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5"/>
              </a:buBlip>
              <a:defRPr b="0" baseline="0">
                <a:solidFill>
                  <a:srgbClr val="6D6E70"/>
                </a:solidFill>
              </a:defRPr>
            </a:lvl2pPr>
            <a:lvl3pPr marL="1143000" indent="-228600">
              <a:spcBef>
                <a:spcPct val="20000"/>
              </a:spcBef>
              <a:buSzPct val="65000"/>
              <a:buFontTx/>
              <a:buBlip>
                <a:blip r:embed="rId6"/>
              </a:buBlip>
              <a:defRPr sz="1600">
                <a:solidFill>
                  <a:srgbClr val="6D6E70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Patient Background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Age: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Sex: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Other factors: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Type of VT:</a:t>
            </a:r>
            <a:endParaRPr lang="en-US" sz="1066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777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Access: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Catheters used: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Sheath used:</a:t>
            </a: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Procedure Workflow:</a:t>
            </a:r>
            <a:endParaRPr lang="en-US" sz="1511" b="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r>
              <a:rPr lang="en-US" sz="1400" b="1" dirty="0">
                <a:latin typeface="Calibri"/>
              </a:rPr>
              <a:t>Learning Opportunities:</a:t>
            </a:r>
          </a:p>
          <a:p>
            <a:pPr marL="389362" indent="-389362" defTabSz="1625163">
              <a:defRPr/>
            </a:pPr>
            <a:r>
              <a:rPr lang="en-US" sz="1400" dirty="0">
                <a:latin typeface="Calibri"/>
              </a:rPr>
              <a:t>What went well, what didn’t, how did you overcome obstacles, did physician need coaching, physician feedback if any, what did you learn?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1BE68AD-5B23-8D4C-7751-F3979953EC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4785"/>
          <a:stretch/>
        </p:blipFill>
        <p:spPr>
          <a:xfrm>
            <a:off x="17635616" y="1847611"/>
            <a:ext cx="3617482" cy="34062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CBDFB9-77C3-E7F8-DB3F-92975A6AE0D8}"/>
              </a:ext>
            </a:extLst>
          </p:cNvPr>
          <p:cNvSpPr txBox="1"/>
          <p:nvPr/>
        </p:nvSpPr>
        <p:spPr>
          <a:xfrm>
            <a:off x="10718595" y="1875077"/>
            <a:ext cx="2737276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Where is the VT coming from? RV or LV?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VT1: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VT2: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D8DF-16E7-5AB3-1CAD-5C63F59B5C53}"/>
              </a:ext>
            </a:extLst>
          </p:cNvPr>
          <p:cNvSpPr txBox="1"/>
          <p:nvPr/>
        </p:nvSpPr>
        <p:spPr>
          <a:xfrm>
            <a:off x="17622920" y="5403929"/>
            <a:ext cx="361748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B745F5-41C0-5682-05E0-D40C48637C02}"/>
              </a:ext>
            </a:extLst>
          </p:cNvPr>
          <p:cNvSpPr txBox="1"/>
          <p:nvPr/>
        </p:nvSpPr>
        <p:spPr>
          <a:xfrm>
            <a:off x="17324887" y="7364756"/>
            <a:ext cx="4050832" cy="424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Description of Final Images:</a:t>
            </a:r>
          </a:p>
          <a:p>
            <a:endParaRPr lang="en-US" dirty="0"/>
          </a:p>
          <a:p>
            <a:r>
              <a:rPr lang="en-US" b="1" dirty="0"/>
              <a:t>Power</a:t>
            </a:r>
            <a:r>
              <a:rPr lang="en-US" dirty="0"/>
              <a:t>: 50W</a:t>
            </a:r>
          </a:p>
          <a:p>
            <a:r>
              <a:rPr lang="en-US" b="1" dirty="0"/>
              <a:t>Duration: </a:t>
            </a:r>
            <a:r>
              <a:rPr lang="en-US" dirty="0"/>
              <a:t>60-120 second lesions</a:t>
            </a:r>
          </a:p>
          <a:p>
            <a:endParaRPr lang="en-US" dirty="0"/>
          </a:p>
          <a:p>
            <a:r>
              <a:rPr lang="en-US" b="1" dirty="0"/>
              <a:t>Endpoint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B56E3-6E78-09DA-B032-FF8DA72FFA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3365" y="7340524"/>
            <a:ext cx="4290657" cy="4341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05DCC-0B84-B505-E521-187ECB0EE0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4022" y="7369360"/>
            <a:ext cx="4375773" cy="4325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93175D-53FE-7E88-C6B4-F5B32A2E1E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84433" y="1875076"/>
            <a:ext cx="3447582" cy="3468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C1A91D-FAED-4AF2-387A-61D6AC23D8E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39245"/>
          <a:stretch/>
        </p:blipFill>
        <p:spPr>
          <a:xfrm>
            <a:off x="7495583" y="1847611"/>
            <a:ext cx="1375564" cy="5057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630B7A-EFFC-F085-2609-2389B05F34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2596" y="1845945"/>
            <a:ext cx="1684853" cy="5035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DAF4C6-A144-B87E-8D73-D12E7E437AA1}"/>
              </a:ext>
            </a:extLst>
          </p:cNvPr>
          <p:cNvSpPr txBox="1"/>
          <p:nvPr/>
        </p:nvSpPr>
        <p:spPr>
          <a:xfrm>
            <a:off x="13707405" y="5428017"/>
            <a:ext cx="361748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Pro-Op Imaging:</a:t>
            </a:r>
          </a:p>
          <a:p>
            <a:endParaRPr lang="en-US" u="sng" dirty="0"/>
          </a:p>
          <a:p>
            <a:endParaRPr lang="en-US" u="sng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36981-E6EF-B7FC-2BF6-78EBC16515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139690">
              <a:defRPr/>
            </a:pPr>
            <a:fld id="{471A8A36-0A5B-4718-B18E-DD1BA7A572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139690"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AD1864-6A3C-3502-9056-0CB907A3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(AF Template) </a:t>
            </a:r>
            <a:r>
              <a:rPr lang="en-US" sz="3600" dirty="0"/>
              <a:t>Physician, Hospital, Type of AF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C968937-9BFF-9AA9-D9EF-027B4112C8C2}"/>
              </a:ext>
            </a:extLst>
          </p:cNvPr>
          <p:cNvSpPr/>
          <p:nvPr/>
        </p:nvSpPr>
        <p:spPr>
          <a:xfrm>
            <a:off x="279712" y="1847611"/>
            <a:ext cx="6898267" cy="9752394"/>
          </a:xfrm>
          <a:prstGeom prst="snip1Rect">
            <a:avLst>
              <a:gd name="adj" fmla="val 12702"/>
            </a:avLst>
          </a:prstGeom>
          <a:gradFill>
            <a:gsLst>
              <a:gs pos="0">
                <a:srgbClr val="D7482A"/>
              </a:gs>
              <a:gs pos="100000">
                <a:srgbClr val="EB7C2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74F381E-1CE6-5C1E-87C2-C35065021E93}"/>
              </a:ext>
            </a:extLst>
          </p:cNvPr>
          <p:cNvSpPr/>
          <p:nvPr/>
        </p:nvSpPr>
        <p:spPr>
          <a:xfrm>
            <a:off x="456216" y="2006857"/>
            <a:ext cx="6545259" cy="9339069"/>
          </a:xfrm>
          <a:prstGeom prst="snip1Rect">
            <a:avLst>
              <a:gd name="adj" fmla="val 9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2C53A895-FC66-FF91-E963-5585EF94D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54" y="2242152"/>
            <a:ext cx="520065" cy="52006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E869D66-44E6-E20C-5D40-3052A17ADBCD}"/>
              </a:ext>
            </a:extLst>
          </p:cNvPr>
          <p:cNvSpPr/>
          <p:nvPr/>
        </p:nvSpPr>
        <p:spPr>
          <a:xfrm>
            <a:off x="6298543" y="1847611"/>
            <a:ext cx="879437" cy="862902"/>
          </a:xfrm>
          <a:prstGeom prst="rtTriangle">
            <a:avLst/>
          </a:prstGeom>
          <a:gradFill>
            <a:gsLst>
              <a:gs pos="0">
                <a:srgbClr val="D7492A"/>
              </a:gs>
              <a:gs pos="100000">
                <a:srgbClr val="C44926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CDF19-39D9-5DDF-B846-CF3215DE8299}"/>
              </a:ext>
            </a:extLst>
          </p:cNvPr>
          <p:cNvGrpSpPr/>
          <p:nvPr/>
        </p:nvGrpSpPr>
        <p:grpSpPr>
          <a:xfrm>
            <a:off x="1202424" y="2104258"/>
            <a:ext cx="4740176" cy="639407"/>
            <a:chOff x="676529" y="1122009"/>
            <a:chExt cx="2667000" cy="359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8CE-57D0-052D-BBBB-26C8AF55461C}"/>
                </a:ext>
              </a:extLst>
            </p:cNvPr>
            <p:cNvSpPr txBox="1"/>
            <p:nvPr/>
          </p:nvSpPr>
          <p:spPr>
            <a:xfrm>
              <a:off x="676529" y="1122009"/>
              <a:ext cx="2667000" cy="35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625163">
                <a:defRPr/>
              </a:pPr>
              <a:r>
                <a:rPr lang="en-US" sz="3555" b="1">
                  <a:solidFill>
                    <a:srgbClr val="4D4D4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 Info:</a:t>
              </a:r>
              <a:endParaRPr lang="en-US" sz="3555" b="1">
                <a:solidFill>
                  <a:srgbClr val="4D4D4D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DA95B-94DF-83D3-9451-0736E73F8976}"/>
                </a:ext>
              </a:extLst>
            </p:cNvPr>
            <p:cNvSpPr/>
            <p:nvPr/>
          </p:nvSpPr>
          <p:spPr>
            <a:xfrm>
              <a:off x="777611" y="1447800"/>
              <a:ext cx="1965960" cy="27432"/>
            </a:xfrm>
            <a:prstGeom prst="rect">
              <a:avLst/>
            </a:prstGeom>
            <a:gradFill flip="none" rotWithShape="1">
              <a:gsLst>
                <a:gs pos="0">
                  <a:srgbClr val="D7482A"/>
                </a:gs>
                <a:gs pos="100000">
                  <a:srgbClr val="EB7C2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163">
                <a:defRPr/>
              </a:pPr>
              <a:endParaRPr lang="en-US" sz="3199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C5979B-43BD-B379-103F-431304F5B94D}"/>
              </a:ext>
            </a:extLst>
          </p:cNvPr>
          <p:cNvSpPr txBox="1"/>
          <p:nvPr/>
        </p:nvSpPr>
        <p:spPr>
          <a:xfrm>
            <a:off x="645382" y="2844484"/>
            <a:ext cx="6166926" cy="8501441"/>
          </a:xfrm>
          <a:prstGeom prst="rect">
            <a:avLst/>
          </a:prstGeom>
        </p:spPr>
        <p:txBody>
          <a:bodyPr vert="horz" lIns="162520" tIns="81260" rIns="162520" bIns="81260" rtlCol="0">
            <a:noAutofit/>
          </a:bodyPr>
          <a:lstStyle>
            <a:lvl1pPr marL="233363" indent="-230188">
              <a:spcBef>
                <a:spcPct val="20000"/>
              </a:spcBef>
              <a:buSzPct val="75000"/>
              <a:buFontTx/>
              <a:buBlip>
                <a:blip r:embed="rId4"/>
              </a:buBlip>
              <a:defRPr b="0" baseline="0">
                <a:solidFill>
                  <a:srgbClr val="6D6E7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5"/>
              </a:buBlip>
              <a:defRPr b="0" baseline="0">
                <a:solidFill>
                  <a:srgbClr val="6D6E70"/>
                </a:solidFill>
              </a:defRPr>
            </a:lvl2pPr>
            <a:lvl3pPr marL="1143000" indent="-228600">
              <a:spcBef>
                <a:spcPct val="20000"/>
              </a:spcBef>
              <a:buSzPct val="65000"/>
              <a:buFontTx/>
              <a:buBlip>
                <a:blip r:embed="rId6"/>
              </a:buBlip>
              <a:defRPr sz="1600">
                <a:solidFill>
                  <a:srgbClr val="6D6E70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Patient Background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Age: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Sex: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Other factors: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Type of AF: </a:t>
            </a:r>
            <a:endParaRPr lang="en-US" sz="1066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777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Access: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Catheters used: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Sheath used:</a:t>
            </a: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Procedure Workflow:</a:t>
            </a:r>
            <a:endParaRPr lang="en-US" sz="1511" b="1" dirty="0">
              <a:latin typeface="Calibri"/>
            </a:endParaRP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TSP placement: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r>
              <a:rPr lang="en-US" sz="1400" b="1" dirty="0">
                <a:latin typeface="Calibri"/>
              </a:rPr>
              <a:t>Learning Opportunities:</a:t>
            </a:r>
          </a:p>
          <a:p>
            <a:pPr marL="389362" indent="-389362" defTabSz="1625163">
              <a:defRPr/>
            </a:pPr>
            <a:r>
              <a:rPr lang="en-US" sz="1400" dirty="0">
                <a:latin typeface="Calibri"/>
              </a:rPr>
              <a:t>What went well, what didn’t, how did you overcome obstacles, did physician need coaching, physician feedback if any, what did you learn?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1BE68AD-5B23-8D4C-7751-F3979953EC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4785"/>
          <a:stretch/>
        </p:blipFill>
        <p:spPr>
          <a:xfrm>
            <a:off x="14156399" y="1910277"/>
            <a:ext cx="3617482" cy="34062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CBDFB9-77C3-E7F8-DB3F-92975A6AE0D8}"/>
              </a:ext>
            </a:extLst>
          </p:cNvPr>
          <p:cNvSpPr txBox="1"/>
          <p:nvPr/>
        </p:nvSpPr>
        <p:spPr>
          <a:xfrm>
            <a:off x="7590475" y="5569912"/>
            <a:ext cx="628791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EP Tracing: </a:t>
            </a:r>
            <a:r>
              <a:rPr lang="en-US" dirty="0"/>
              <a:t>(Describe what the tracing is telling us?)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Patient is in AF</a:t>
            </a:r>
          </a:p>
          <a:p>
            <a:pPr algn="ctr"/>
            <a:r>
              <a:rPr lang="en-US" dirty="0"/>
              <a:t>You can tell this by looking at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D8DF-16E7-5AB3-1CAD-5C63F59B5C53}"/>
              </a:ext>
            </a:extLst>
          </p:cNvPr>
          <p:cNvSpPr txBox="1"/>
          <p:nvPr/>
        </p:nvSpPr>
        <p:spPr>
          <a:xfrm>
            <a:off x="14171145" y="5571605"/>
            <a:ext cx="361748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endParaRPr lang="en-US" u="sng" dirty="0"/>
          </a:p>
          <a:p>
            <a:pPr algn="ctr"/>
            <a:r>
              <a:rPr lang="en-US" dirty="0"/>
              <a:t>Left sided veins placement</a:t>
            </a:r>
          </a:p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B745F5-41C0-5682-05E0-D40C48637C02}"/>
              </a:ext>
            </a:extLst>
          </p:cNvPr>
          <p:cNvSpPr txBox="1"/>
          <p:nvPr/>
        </p:nvSpPr>
        <p:spPr>
          <a:xfrm>
            <a:off x="16956253" y="7782752"/>
            <a:ext cx="4050832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Final Images</a:t>
            </a:r>
            <a:r>
              <a:rPr lang="en-US" u="sng" dirty="0"/>
              <a:t>:</a:t>
            </a:r>
          </a:p>
          <a:p>
            <a:endParaRPr lang="en-US" dirty="0"/>
          </a:p>
          <a:p>
            <a:r>
              <a:rPr lang="en-US" b="1" dirty="0"/>
              <a:t>Power Post Wall</a:t>
            </a:r>
            <a:r>
              <a:rPr lang="en-US" dirty="0"/>
              <a:t>: 50W</a:t>
            </a:r>
          </a:p>
          <a:p>
            <a:r>
              <a:rPr lang="en-US" b="1" dirty="0"/>
              <a:t>Power Ant Wall:</a:t>
            </a:r>
          </a:p>
          <a:p>
            <a:r>
              <a:rPr lang="en-US" b="1" dirty="0"/>
              <a:t>Duration: </a:t>
            </a:r>
            <a:r>
              <a:rPr lang="en-US" dirty="0"/>
              <a:t>60-120 second lesions</a:t>
            </a:r>
          </a:p>
          <a:p>
            <a:r>
              <a:rPr lang="en-US" b="1" dirty="0"/>
              <a:t>Carina line: </a:t>
            </a:r>
            <a:r>
              <a:rPr lang="en-US" dirty="0"/>
              <a:t>Yes or no?</a:t>
            </a:r>
          </a:p>
          <a:p>
            <a:r>
              <a:rPr lang="en-US" b="1" dirty="0"/>
              <a:t>Additional Ablation:</a:t>
            </a:r>
          </a:p>
          <a:p>
            <a:r>
              <a:rPr lang="en-US" b="1" dirty="0"/>
              <a:t>Time to isolation: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2FE0B-72EE-ED3C-73FC-069CD8366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7116" y="7782752"/>
            <a:ext cx="4400562" cy="3045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93D3-F222-18BF-C149-861F4B0585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7558" y="7782753"/>
            <a:ext cx="4559558" cy="3045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00234-214E-5320-4138-BAC9BA9D2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193" y="1910277"/>
            <a:ext cx="6245194" cy="3442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7DB58-3C56-266D-F5DF-B4909D1092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4785"/>
          <a:stretch/>
        </p:blipFill>
        <p:spPr>
          <a:xfrm>
            <a:off x="17884879" y="1910277"/>
            <a:ext cx="3617482" cy="3406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628B84-ECC4-B431-D0ED-D36D631DAF72}"/>
              </a:ext>
            </a:extLst>
          </p:cNvPr>
          <p:cNvSpPr txBox="1"/>
          <p:nvPr/>
        </p:nvSpPr>
        <p:spPr>
          <a:xfrm>
            <a:off x="17884879" y="5549039"/>
            <a:ext cx="361748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placement:</a:t>
            </a:r>
          </a:p>
          <a:p>
            <a:pPr algn="ctr"/>
            <a:endParaRPr lang="en-US" u="sng" dirty="0"/>
          </a:p>
          <a:p>
            <a:pPr algn="ctr"/>
            <a:r>
              <a:rPr lang="en-US" dirty="0"/>
              <a:t>Right sided veins placement</a:t>
            </a:r>
          </a:p>
          <a:p>
            <a:pPr algn="ctr"/>
            <a:r>
              <a:rPr lang="en-US" dirty="0"/>
              <a:t>OR ICE pic of TSP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9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36981-E6EF-B7FC-2BF6-78EBC16515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139690">
              <a:defRPr/>
            </a:pPr>
            <a:fld id="{471A8A36-0A5B-4718-B18E-DD1BA7A572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2139690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AD1864-6A3C-3502-9056-0CB907A3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(AVNRT/AT/AFL/AVRT Template) </a:t>
            </a:r>
            <a:r>
              <a:rPr lang="en-US" sz="3600" dirty="0"/>
              <a:t>Physician, Hospital, Procedure Type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C968937-9BFF-9AA9-D9EF-027B4112C8C2}"/>
              </a:ext>
            </a:extLst>
          </p:cNvPr>
          <p:cNvSpPr/>
          <p:nvPr/>
        </p:nvSpPr>
        <p:spPr>
          <a:xfrm>
            <a:off x="279712" y="1847611"/>
            <a:ext cx="6898267" cy="9752394"/>
          </a:xfrm>
          <a:prstGeom prst="snip1Rect">
            <a:avLst>
              <a:gd name="adj" fmla="val 12702"/>
            </a:avLst>
          </a:prstGeom>
          <a:gradFill>
            <a:gsLst>
              <a:gs pos="0">
                <a:srgbClr val="D7482A"/>
              </a:gs>
              <a:gs pos="100000">
                <a:srgbClr val="EB7C27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74F381E-1CE6-5C1E-87C2-C35065021E93}"/>
              </a:ext>
            </a:extLst>
          </p:cNvPr>
          <p:cNvSpPr/>
          <p:nvPr/>
        </p:nvSpPr>
        <p:spPr>
          <a:xfrm>
            <a:off x="456216" y="2006857"/>
            <a:ext cx="6545259" cy="9339069"/>
          </a:xfrm>
          <a:prstGeom prst="snip1Rect">
            <a:avLst>
              <a:gd name="adj" fmla="val 9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2C53A895-FC66-FF91-E963-5585EF94D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54" y="2242152"/>
            <a:ext cx="520065" cy="52006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E869D66-44E6-E20C-5D40-3052A17ADBCD}"/>
              </a:ext>
            </a:extLst>
          </p:cNvPr>
          <p:cNvSpPr/>
          <p:nvPr/>
        </p:nvSpPr>
        <p:spPr>
          <a:xfrm>
            <a:off x="6298543" y="1847611"/>
            <a:ext cx="879437" cy="862902"/>
          </a:xfrm>
          <a:prstGeom prst="rtTriangle">
            <a:avLst/>
          </a:prstGeom>
          <a:gradFill>
            <a:gsLst>
              <a:gs pos="0">
                <a:srgbClr val="D7492A"/>
              </a:gs>
              <a:gs pos="100000">
                <a:srgbClr val="C44926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163">
              <a:defRPr/>
            </a:pPr>
            <a:endParaRPr lang="en-US" sz="3199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CDF19-39D9-5DDF-B846-CF3215DE8299}"/>
              </a:ext>
            </a:extLst>
          </p:cNvPr>
          <p:cNvGrpSpPr/>
          <p:nvPr/>
        </p:nvGrpSpPr>
        <p:grpSpPr>
          <a:xfrm>
            <a:off x="1202424" y="2104258"/>
            <a:ext cx="4740176" cy="639407"/>
            <a:chOff x="676529" y="1122009"/>
            <a:chExt cx="2667000" cy="359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8CE-57D0-052D-BBBB-26C8AF55461C}"/>
                </a:ext>
              </a:extLst>
            </p:cNvPr>
            <p:cNvSpPr txBox="1"/>
            <p:nvPr/>
          </p:nvSpPr>
          <p:spPr>
            <a:xfrm>
              <a:off x="676529" y="1122009"/>
              <a:ext cx="2667000" cy="35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625163">
                <a:defRPr/>
              </a:pPr>
              <a:r>
                <a:rPr lang="en-US" sz="3555" b="1">
                  <a:solidFill>
                    <a:srgbClr val="4D4D4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 Info:</a:t>
              </a:r>
              <a:endParaRPr lang="en-US" sz="3555" b="1">
                <a:solidFill>
                  <a:srgbClr val="4D4D4D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8DA95B-94DF-83D3-9451-0736E73F8976}"/>
                </a:ext>
              </a:extLst>
            </p:cNvPr>
            <p:cNvSpPr/>
            <p:nvPr/>
          </p:nvSpPr>
          <p:spPr>
            <a:xfrm>
              <a:off x="777611" y="1447800"/>
              <a:ext cx="1965960" cy="27432"/>
            </a:xfrm>
            <a:prstGeom prst="rect">
              <a:avLst/>
            </a:prstGeom>
            <a:gradFill flip="none" rotWithShape="1">
              <a:gsLst>
                <a:gs pos="0">
                  <a:srgbClr val="D7482A"/>
                </a:gs>
                <a:gs pos="100000">
                  <a:srgbClr val="EB7C2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163">
                <a:defRPr/>
              </a:pPr>
              <a:endParaRPr lang="en-US" sz="3199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C5979B-43BD-B379-103F-431304F5B94D}"/>
              </a:ext>
            </a:extLst>
          </p:cNvPr>
          <p:cNvSpPr txBox="1"/>
          <p:nvPr/>
        </p:nvSpPr>
        <p:spPr>
          <a:xfrm>
            <a:off x="645382" y="2844484"/>
            <a:ext cx="6166926" cy="8501441"/>
          </a:xfrm>
          <a:prstGeom prst="rect">
            <a:avLst/>
          </a:prstGeom>
        </p:spPr>
        <p:txBody>
          <a:bodyPr vert="horz" lIns="162520" tIns="81260" rIns="162520" bIns="81260" rtlCol="0">
            <a:noAutofit/>
          </a:bodyPr>
          <a:lstStyle>
            <a:lvl1pPr marL="233363" indent="-230188">
              <a:spcBef>
                <a:spcPct val="20000"/>
              </a:spcBef>
              <a:buSzPct val="75000"/>
              <a:buFontTx/>
              <a:buBlip>
                <a:blip r:embed="rId4"/>
              </a:buBlip>
              <a:defRPr b="0" baseline="0">
                <a:solidFill>
                  <a:srgbClr val="6D6E7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4D868E"/>
              </a:buClr>
              <a:buSzPct val="60000"/>
              <a:buFontTx/>
              <a:buBlip>
                <a:blip r:embed="rId5"/>
              </a:buBlip>
              <a:defRPr b="0" baseline="0">
                <a:solidFill>
                  <a:srgbClr val="6D6E70"/>
                </a:solidFill>
              </a:defRPr>
            </a:lvl2pPr>
            <a:lvl3pPr marL="1143000" indent="-228600">
              <a:spcBef>
                <a:spcPct val="20000"/>
              </a:spcBef>
              <a:buSzPct val="65000"/>
              <a:buFontTx/>
              <a:buBlip>
                <a:blip r:embed="rId6"/>
              </a:buBlip>
              <a:defRPr sz="1600">
                <a:solidFill>
                  <a:srgbClr val="6D6E70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Patient Background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Age: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Sex: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Other factors:</a:t>
            </a:r>
            <a:endParaRPr lang="en-US" sz="1066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777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Access: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Catheters used:</a:t>
            </a:r>
          </a:p>
          <a:p>
            <a:pPr marL="389362" indent="-389362" defTabSz="1625163">
              <a:defRPr/>
            </a:pPr>
            <a:r>
              <a:rPr lang="en-US" sz="1511" dirty="0">
                <a:latin typeface="Calibri"/>
              </a:rPr>
              <a:t>Sheath used:</a:t>
            </a: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endParaRPr lang="en-US" sz="1066" b="1" dirty="0">
              <a:latin typeface="Calibri"/>
            </a:endParaRPr>
          </a:p>
          <a:p>
            <a:pPr marL="5643" indent="0" defTabSz="1625163">
              <a:buNone/>
              <a:defRPr/>
            </a:pPr>
            <a:r>
              <a:rPr lang="en-US" sz="1777" b="1" dirty="0">
                <a:latin typeface="Calibri"/>
              </a:rPr>
              <a:t>Procedure Workflow:</a:t>
            </a:r>
            <a:endParaRPr lang="en-US" sz="1511" b="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r>
              <a:rPr lang="en-US" sz="1400" b="1" dirty="0">
                <a:latin typeface="Calibri"/>
              </a:rPr>
              <a:t>Learning Opportunities:</a:t>
            </a:r>
          </a:p>
          <a:p>
            <a:pPr marL="389362" indent="-389362" defTabSz="1625163">
              <a:defRPr/>
            </a:pPr>
            <a:r>
              <a:rPr lang="en-US" sz="1400" dirty="0">
                <a:latin typeface="Calibri"/>
              </a:rPr>
              <a:t>What went well, what didn’t, how did you overcome obstacles, did physician need coaching, physician feedback if any, what did you learn?</a:t>
            </a: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  <a:p>
            <a:pPr marL="389362" indent="-389362" defTabSz="1625163">
              <a:defRPr/>
            </a:pPr>
            <a:endParaRPr lang="en-US" sz="1511" dirty="0">
              <a:latin typeface="Calibri"/>
            </a:endParaRPr>
          </a:p>
          <a:p>
            <a:pPr marL="0" indent="0" defTabSz="1625163">
              <a:buNone/>
              <a:defRPr/>
            </a:pPr>
            <a:endParaRPr lang="en-US" sz="1511" dirty="0">
              <a:latin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CBDFB9-77C3-E7F8-DB3F-92975A6AE0D8}"/>
              </a:ext>
            </a:extLst>
          </p:cNvPr>
          <p:cNvSpPr txBox="1"/>
          <p:nvPr/>
        </p:nvSpPr>
        <p:spPr>
          <a:xfrm>
            <a:off x="7558516" y="5232976"/>
            <a:ext cx="631282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EP Tracing: </a:t>
            </a:r>
            <a:r>
              <a:rPr lang="en-US" dirty="0"/>
              <a:t>(Describe what the tracing is telling us?)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Picture of tachycardia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B745F5-41C0-5682-05E0-D40C48637C02}"/>
              </a:ext>
            </a:extLst>
          </p:cNvPr>
          <p:cNvSpPr txBox="1"/>
          <p:nvPr/>
        </p:nvSpPr>
        <p:spPr>
          <a:xfrm>
            <a:off x="17818665" y="7186093"/>
            <a:ext cx="3570997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Final Images:</a:t>
            </a:r>
          </a:p>
          <a:p>
            <a:endParaRPr lang="en-US" dirty="0"/>
          </a:p>
          <a:p>
            <a:r>
              <a:rPr lang="en-US" b="1" dirty="0"/>
              <a:t>Power</a:t>
            </a:r>
            <a:r>
              <a:rPr lang="en-US" dirty="0"/>
              <a:t>: 50W</a:t>
            </a:r>
          </a:p>
          <a:p>
            <a:r>
              <a:rPr lang="en-US" b="1" dirty="0"/>
              <a:t>Duration: </a:t>
            </a:r>
            <a:r>
              <a:rPr lang="en-US" dirty="0"/>
              <a:t>60-120 second lesions</a:t>
            </a:r>
          </a:p>
          <a:p>
            <a:endParaRPr lang="en-US" dirty="0"/>
          </a:p>
          <a:p>
            <a:r>
              <a:rPr lang="en-US" b="1" dirty="0"/>
              <a:t>Endpoint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BBB533-2E22-7138-D16C-E03133274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516" y="1629155"/>
            <a:ext cx="6245194" cy="344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CE0C3-BB76-B0A3-12E3-B329304489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4785"/>
          <a:stretch/>
        </p:blipFill>
        <p:spPr>
          <a:xfrm>
            <a:off x="14002447" y="1647443"/>
            <a:ext cx="3617482" cy="3406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A1630-EEA6-98F9-68A9-3F0956C89768}"/>
              </a:ext>
            </a:extLst>
          </p:cNvPr>
          <p:cNvSpPr txBox="1"/>
          <p:nvPr/>
        </p:nvSpPr>
        <p:spPr>
          <a:xfrm>
            <a:off x="14002447" y="5227478"/>
            <a:ext cx="361748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Description of sheath placement</a:t>
            </a:r>
            <a:r>
              <a:rPr lang="en-US" u="sng" dirty="0"/>
              <a:t>:</a:t>
            </a:r>
          </a:p>
          <a:p>
            <a:endParaRPr lang="en-US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E1EDB-F8E5-F66A-224B-B1FE4BD6B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1723" y="7186093"/>
            <a:ext cx="4181721" cy="4051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0F2490-AAB6-4DA6-5D72-54FA57A6D9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20774" y="7358454"/>
            <a:ext cx="5250344" cy="3706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11C0A-B0E8-D16C-E88A-E0AA8245E7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4785"/>
          <a:stretch/>
        </p:blipFill>
        <p:spPr>
          <a:xfrm>
            <a:off x="17818666" y="1647442"/>
            <a:ext cx="3617482" cy="3406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67CAF6-6868-42B3-784B-9E1937E42476}"/>
              </a:ext>
            </a:extLst>
          </p:cNvPr>
          <p:cNvSpPr txBox="1"/>
          <p:nvPr/>
        </p:nvSpPr>
        <p:spPr>
          <a:xfrm>
            <a:off x="17818666" y="5227478"/>
            <a:ext cx="361748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Additional Photo/Video if applicable</a:t>
            </a:r>
          </a:p>
          <a:p>
            <a:endParaRPr lang="en-US" u="sng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16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965</Words>
  <Application>Microsoft Office PowerPoint</Application>
  <PresentationFormat>Custom</PresentationFormat>
  <Paragraphs>362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Tahoma</vt:lpstr>
      <vt:lpstr>Office Theme</vt:lpstr>
      <vt:lpstr>INSTRUCTIONS</vt:lpstr>
      <vt:lpstr>(PVC/VT Template – 1) Physician, Hospital, Procedure Type</vt:lpstr>
      <vt:lpstr>(PVC/VT Template – 2) Physician, Hospital, Procedure Type</vt:lpstr>
      <vt:lpstr>(PVC/VT Template – 3) Physician, Hospital, Procedure Type</vt:lpstr>
      <vt:lpstr>(PVC/VT Template – 4) Physician, Hospital, Procedure Type</vt:lpstr>
      <vt:lpstr>(PVC/VT Template – 5) Physician, Hospital, Procedure Type</vt:lpstr>
      <vt:lpstr>(AF Template) Physician, Hospital, Type of AF</vt:lpstr>
      <vt:lpstr>(AVNRT/AT/AFL/AVRT Template) Physician, Hospital, Procedure Type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PVC/VT Template</dc:title>
  <dc:creator>Jessica Fitzgerald</dc:creator>
  <cp:lastModifiedBy>Megan Staudacher</cp:lastModifiedBy>
  <cp:revision>4</cp:revision>
  <dcterms:created xsi:type="dcterms:W3CDTF">2024-05-15T16:16:38Z</dcterms:created>
  <dcterms:modified xsi:type="dcterms:W3CDTF">2024-05-24T20:35:12Z</dcterms:modified>
</cp:coreProperties>
</file>